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3" r:id="rId1"/>
  </p:sldMasterIdLst>
  <p:notesMasterIdLst>
    <p:notesMasterId r:id="rId15"/>
  </p:notesMasterIdLst>
  <p:sldIdLst>
    <p:sldId id="511" r:id="rId2"/>
    <p:sldId id="512" r:id="rId3"/>
    <p:sldId id="513" r:id="rId4"/>
    <p:sldId id="514" r:id="rId5"/>
    <p:sldId id="515" r:id="rId6"/>
    <p:sldId id="516" r:id="rId7"/>
    <p:sldId id="517" r:id="rId8"/>
    <p:sldId id="518" r:id="rId9"/>
    <p:sldId id="519" r:id="rId10"/>
    <p:sldId id="520" r:id="rId11"/>
    <p:sldId id="521" r:id="rId12"/>
    <p:sldId id="522" r:id="rId13"/>
    <p:sldId id="52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F0E6"/>
    <a:srgbClr val="F8EEE6"/>
    <a:srgbClr val="F79C95"/>
    <a:srgbClr val="F6ECE5"/>
    <a:srgbClr val="FF9966"/>
    <a:srgbClr val="F8EDE5"/>
    <a:srgbClr val="FBE5D6"/>
    <a:srgbClr val="FF3300"/>
    <a:srgbClr val="477379"/>
    <a:srgbClr val="E72B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00" autoAdjust="0"/>
    <p:restoredTop sz="94660"/>
  </p:normalViewPr>
  <p:slideViewPr>
    <p:cSldViewPr snapToGrid="0">
      <p:cViewPr varScale="1">
        <p:scale>
          <a:sx n="91" d="100"/>
          <a:sy n="91" d="100"/>
        </p:scale>
        <p:origin x="72" y="7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45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456"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13D9CF-A12E-4B7F-B1F8-A8E6EC08EB6C}" type="datetimeFigureOut">
              <a:rPr lang="zh-CN" altLang="en-US" smtClean="0"/>
              <a:t>2022/5/15</a:t>
            </a:fld>
            <a:endParaRPr lang="zh-CN" altLang="en-US"/>
          </a:p>
        </p:txBody>
      </p:sp>
      <p:sp>
        <p:nvSpPr>
          <p:cNvPr id="1049457"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458"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59"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460"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878E3-53BA-4E8A-8E7C-48A9F4B9FF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8" name="幻灯片图像占位符 1"/>
          <p:cNvSpPr>
            <a:spLocks noGrp="1" noRot="1" noChangeAspect="1" noTextEdit="1"/>
          </p:cNvSpPr>
          <p:nvPr>
            <p:ph type="sldImg"/>
          </p:nvPr>
        </p:nvSpPr>
        <p:spPr>
          <a:ln>
            <a:miter lim="800000"/>
          </a:ln>
        </p:spPr>
      </p:sp>
      <p:sp>
        <p:nvSpPr>
          <p:cNvPr id="1048889"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89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3" name="幻灯片图像占位符 1"/>
          <p:cNvSpPr>
            <a:spLocks noGrp="1" noRot="1" noChangeAspect="1" noTextEdit="1"/>
          </p:cNvSpPr>
          <p:nvPr>
            <p:ph type="sldImg"/>
          </p:nvPr>
        </p:nvSpPr>
        <p:spPr>
          <a:ln>
            <a:miter lim="800000"/>
          </a:ln>
        </p:spPr>
      </p:sp>
      <p:sp>
        <p:nvSpPr>
          <p:cNvPr id="1048984"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8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12</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0" name="幻灯片图像占位符 1"/>
          <p:cNvSpPr>
            <a:spLocks noGrp="1" noRot="1" noChangeAspect="1" noTextEdit="1"/>
          </p:cNvSpPr>
          <p:nvPr>
            <p:ph type="sldImg"/>
          </p:nvPr>
        </p:nvSpPr>
        <p:spPr>
          <a:ln>
            <a:miter lim="800000"/>
          </a:ln>
        </p:spPr>
      </p:sp>
      <p:sp>
        <p:nvSpPr>
          <p:cNvPr id="1048991"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13</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8" name="幻灯片图像占位符 1"/>
          <p:cNvSpPr>
            <a:spLocks noGrp="1" noRot="1" noChangeAspect="1" noTextEdit="1"/>
          </p:cNvSpPr>
          <p:nvPr>
            <p:ph type="sldImg"/>
          </p:nvPr>
        </p:nvSpPr>
        <p:spPr>
          <a:ln>
            <a:miter lim="800000"/>
          </a:ln>
        </p:spPr>
      </p:sp>
      <p:sp>
        <p:nvSpPr>
          <p:cNvPr id="1048899"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3</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9" name="幻灯片图像占位符 1"/>
          <p:cNvSpPr>
            <a:spLocks noGrp="1" noRot="1" noChangeAspect="1" noTextEdit="1"/>
          </p:cNvSpPr>
          <p:nvPr>
            <p:ph type="sldImg"/>
          </p:nvPr>
        </p:nvSpPr>
        <p:spPr>
          <a:ln>
            <a:miter lim="800000"/>
          </a:ln>
        </p:spPr>
      </p:sp>
      <p:sp>
        <p:nvSpPr>
          <p:cNvPr id="1048910"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1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4</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9" name="幻灯片图像占位符 1"/>
          <p:cNvSpPr>
            <a:spLocks noGrp="1" noRot="1" noChangeAspect="1" noTextEdit="1"/>
          </p:cNvSpPr>
          <p:nvPr>
            <p:ph type="sldImg"/>
          </p:nvPr>
        </p:nvSpPr>
        <p:spPr>
          <a:ln>
            <a:miter lim="800000"/>
          </a:ln>
        </p:spPr>
      </p:sp>
      <p:sp>
        <p:nvSpPr>
          <p:cNvPr id="1048920"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2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5</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3" name="幻灯片图像占位符 1"/>
          <p:cNvSpPr>
            <a:spLocks noGrp="1" noRot="1" noChangeAspect="1" noTextEdit="1"/>
          </p:cNvSpPr>
          <p:nvPr>
            <p:ph type="sldImg"/>
          </p:nvPr>
        </p:nvSpPr>
        <p:spPr>
          <a:ln>
            <a:miter lim="800000"/>
          </a:ln>
        </p:spPr>
      </p:sp>
      <p:sp>
        <p:nvSpPr>
          <p:cNvPr id="1048934"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3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6</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幻灯片图像占位符 1"/>
          <p:cNvSpPr>
            <a:spLocks noGrp="1" noRot="1" noChangeAspect="1" noTextEdit="1"/>
          </p:cNvSpPr>
          <p:nvPr>
            <p:ph type="sldImg"/>
          </p:nvPr>
        </p:nvSpPr>
        <p:spPr>
          <a:ln>
            <a:miter lim="800000"/>
          </a:ln>
        </p:spPr>
      </p:sp>
      <p:sp>
        <p:nvSpPr>
          <p:cNvPr id="1048949"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5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7</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5" name="幻灯片图像占位符 1"/>
          <p:cNvSpPr>
            <a:spLocks noGrp="1" noRot="1" noChangeAspect="1" noTextEdit="1"/>
          </p:cNvSpPr>
          <p:nvPr>
            <p:ph type="sldImg"/>
          </p:nvPr>
        </p:nvSpPr>
        <p:spPr>
          <a:ln>
            <a:miter lim="800000"/>
          </a:ln>
        </p:spPr>
      </p:sp>
      <p:sp>
        <p:nvSpPr>
          <p:cNvPr id="1048956"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57"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8</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2" name="幻灯片图像占位符 1"/>
          <p:cNvSpPr>
            <a:spLocks noGrp="1" noRot="1" noChangeAspect="1" noTextEdit="1"/>
          </p:cNvSpPr>
          <p:nvPr>
            <p:ph type="sldImg"/>
          </p:nvPr>
        </p:nvSpPr>
        <p:spPr>
          <a:ln>
            <a:miter lim="800000"/>
          </a:ln>
        </p:spPr>
      </p:sp>
      <p:sp>
        <p:nvSpPr>
          <p:cNvPr id="1048963"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9</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0" name="幻灯片图像占位符 1"/>
          <p:cNvSpPr>
            <a:spLocks noGrp="1" noRot="1" noChangeAspect="1" noTextEdit="1"/>
          </p:cNvSpPr>
          <p:nvPr>
            <p:ph type="sldImg"/>
          </p:nvPr>
        </p:nvSpPr>
        <p:spPr>
          <a:ln>
            <a:miter lim="800000"/>
          </a:ln>
        </p:spPr>
      </p:sp>
      <p:sp>
        <p:nvSpPr>
          <p:cNvPr id="1048971"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0489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10</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97690" name="图片 13"/>
          <p:cNvPicPr>
            <a:picLocks noChangeAspect="1"/>
          </p:cNvPicPr>
          <p:nvPr userDrawn="1"/>
        </p:nvPicPr>
        <p:blipFill rotWithShape="1">
          <a:blip r:embed="rId2"/>
          <a:srcRect l="5016" t="3679" r="5110" b="3372"/>
          <a:stretch>
            <a:fillRect/>
          </a:stretch>
        </p:blipFill>
        <p:spPr>
          <a:xfrm>
            <a:off x="1177200" y="785"/>
            <a:ext cx="1177200" cy="1176415"/>
          </a:xfrm>
          <a:prstGeom prst="ellipse">
            <a:avLst/>
          </a:prstGeom>
        </p:spPr>
      </p:pic>
      <p:pic>
        <p:nvPicPr>
          <p:cNvPr id="2097691" name="图片 9"/>
          <p:cNvPicPr>
            <a:picLocks noChangeAspect="1"/>
          </p:cNvPicPr>
          <p:nvPr userDrawn="1"/>
        </p:nvPicPr>
        <p:blipFill>
          <a:blip r:embed="rId3"/>
          <a:stretch>
            <a:fillRect/>
          </a:stretch>
        </p:blipFill>
        <p:spPr>
          <a:xfrm>
            <a:off x="0" y="0"/>
            <a:ext cx="1177200" cy="1177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425" name="标题 1"/>
          <p:cNvSpPr>
            <a:spLocks noGrp="1"/>
          </p:cNvSpPr>
          <p:nvPr>
            <p:ph type="title"/>
          </p:nvPr>
        </p:nvSpPr>
        <p:spPr/>
        <p:txBody>
          <a:bodyPr/>
          <a:lstStyle/>
          <a:p>
            <a:r>
              <a:rPr lang="zh-CN" altLang="en-US"/>
              <a:t>单击此处编辑母版标题样式</a:t>
            </a:r>
          </a:p>
        </p:txBody>
      </p:sp>
      <p:sp>
        <p:nvSpPr>
          <p:cNvPr id="1049426"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27" name="日期占位符 3"/>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9428" name="页脚占位符 4"/>
          <p:cNvSpPr>
            <a:spLocks noGrp="1"/>
          </p:cNvSpPr>
          <p:nvPr>
            <p:ph type="ftr" sz="quarter" idx="11"/>
          </p:nvPr>
        </p:nvSpPr>
        <p:spPr/>
        <p:txBody>
          <a:bodyPr/>
          <a:lstStyle/>
          <a:p>
            <a:endParaRPr lang="zh-CN" altLang="en-US"/>
          </a:p>
        </p:txBody>
      </p:sp>
      <p:sp>
        <p:nvSpPr>
          <p:cNvPr id="1049429" name="灯片编号占位符 5"/>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41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9415"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16" name="日期占位符 3"/>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9417" name="页脚占位符 4"/>
          <p:cNvSpPr>
            <a:spLocks noGrp="1"/>
          </p:cNvSpPr>
          <p:nvPr>
            <p:ph type="ftr" sz="quarter" idx="11"/>
          </p:nvPr>
        </p:nvSpPr>
        <p:spPr/>
        <p:txBody>
          <a:bodyPr/>
          <a:lstStyle/>
          <a:p>
            <a:endParaRPr lang="zh-CN" altLang="en-US"/>
          </a:p>
        </p:txBody>
      </p:sp>
      <p:sp>
        <p:nvSpPr>
          <p:cNvPr id="1049418" name="灯片编号占位符 5"/>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1" name="标题 1"/>
          <p:cNvSpPr>
            <a:spLocks noGrp="1"/>
          </p:cNvSpPr>
          <p:nvPr>
            <p:ph type="title"/>
          </p:nvPr>
        </p:nvSpPr>
        <p:spPr/>
        <p:txBody>
          <a:bodyPr/>
          <a:lstStyle/>
          <a:p>
            <a:r>
              <a:rPr lang="zh-CN" altLang="en-US"/>
              <a:t>单击此处编辑母版标题样式</a:t>
            </a:r>
          </a:p>
        </p:txBody>
      </p:sp>
      <p:sp>
        <p:nvSpPr>
          <p:cNvPr id="1048582"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83" name="日期占位符 3"/>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430"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9431"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1049432" name="日期占位符 3"/>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9433" name="页脚占位符 4"/>
          <p:cNvSpPr>
            <a:spLocks noGrp="1"/>
          </p:cNvSpPr>
          <p:nvPr>
            <p:ph type="ftr" sz="quarter" idx="11"/>
          </p:nvPr>
        </p:nvSpPr>
        <p:spPr/>
        <p:txBody>
          <a:bodyPr/>
          <a:lstStyle/>
          <a:p>
            <a:endParaRPr lang="zh-CN" altLang="en-US"/>
          </a:p>
        </p:txBody>
      </p:sp>
      <p:sp>
        <p:nvSpPr>
          <p:cNvPr id="1049434" name="灯片编号占位符 5"/>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435" name="标题 1"/>
          <p:cNvSpPr>
            <a:spLocks noGrp="1"/>
          </p:cNvSpPr>
          <p:nvPr>
            <p:ph type="title"/>
          </p:nvPr>
        </p:nvSpPr>
        <p:spPr/>
        <p:txBody>
          <a:bodyPr/>
          <a:lstStyle/>
          <a:p>
            <a:r>
              <a:rPr lang="zh-CN" altLang="en-US"/>
              <a:t>单击此处编辑母版标题样式</a:t>
            </a:r>
          </a:p>
        </p:txBody>
      </p:sp>
      <p:sp>
        <p:nvSpPr>
          <p:cNvPr id="1049436"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37"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38" name="日期占位符 4"/>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9439" name="页脚占位符 5"/>
          <p:cNvSpPr>
            <a:spLocks noGrp="1"/>
          </p:cNvSpPr>
          <p:nvPr>
            <p:ph type="ftr" sz="quarter" idx="11"/>
          </p:nvPr>
        </p:nvSpPr>
        <p:spPr/>
        <p:txBody>
          <a:bodyPr/>
          <a:lstStyle/>
          <a:p>
            <a:endParaRPr lang="zh-CN" altLang="en-US"/>
          </a:p>
        </p:txBody>
      </p:sp>
      <p:sp>
        <p:nvSpPr>
          <p:cNvPr id="1049440" name="灯片编号占位符 6"/>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441"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9442"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49443"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44"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49445"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46" name="日期占位符 6"/>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9447" name="页脚占位符 7"/>
          <p:cNvSpPr>
            <a:spLocks noGrp="1"/>
          </p:cNvSpPr>
          <p:nvPr>
            <p:ph type="ftr" sz="quarter" idx="11"/>
          </p:nvPr>
        </p:nvSpPr>
        <p:spPr/>
        <p:txBody>
          <a:bodyPr/>
          <a:lstStyle/>
          <a:p>
            <a:endParaRPr lang="zh-CN" altLang="en-US"/>
          </a:p>
        </p:txBody>
      </p:sp>
      <p:sp>
        <p:nvSpPr>
          <p:cNvPr id="1049448" name="灯片编号占位符 8"/>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410" name="标题 1"/>
          <p:cNvSpPr>
            <a:spLocks noGrp="1"/>
          </p:cNvSpPr>
          <p:nvPr>
            <p:ph type="title"/>
          </p:nvPr>
        </p:nvSpPr>
        <p:spPr/>
        <p:txBody>
          <a:bodyPr/>
          <a:lstStyle/>
          <a:p>
            <a:r>
              <a:rPr lang="zh-CN" altLang="en-US"/>
              <a:t>单击此处编辑母版标题样式</a:t>
            </a:r>
          </a:p>
        </p:txBody>
      </p:sp>
      <p:sp>
        <p:nvSpPr>
          <p:cNvPr id="1049411" name="日期占位符 2"/>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9412" name="页脚占位符 3"/>
          <p:cNvSpPr>
            <a:spLocks noGrp="1"/>
          </p:cNvSpPr>
          <p:nvPr>
            <p:ph type="ftr" sz="quarter" idx="11"/>
          </p:nvPr>
        </p:nvSpPr>
        <p:spPr/>
        <p:txBody>
          <a:bodyPr/>
          <a:lstStyle/>
          <a:p>
            <a:endParaRPr lang="zh-CN" altLang="en-US"/>
          </a:p>
        </p:txBody>
      </p:sp>
      <p:sp>
        <p:nvSpPr>
          <p:cNvPr id="1049413" name="灯片编号占位符 4"/>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18" name="日期占位符 1"/>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8619" name="页脚占位符 2"/>
          <p:cNvSpPr>
            <a:spLocks noGrp="1"/>
          </p:cNvSpPr>
          <p:nvPr>
            <p:ph type="ftr" sz="quarter" idx="11"/>
          </p:nvPr>
        </p:nvSpPr>
        <p:spPr/>
        <p:txBody>
          <a:bodyPr/>
          <a:lstStyle/>
          <a:p>
            <a:endParaRPr lang="zh-CN" altLang="en-US"/>
          </a:p>
        </p:txBody>
      </p:sp>
      <p:sp>
        <p:nvSpPr>
          <p:cNvPr id="1048620" name="灯片编号占位符 3"/>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44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9450"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451"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49452" name="日期占位符 4"/>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9453" name="页脚占位符 5"/>
          <p:cNvSpPr>
            <a:spLocks noGrp="1"/>
          </p:cNvSpPr>
          <p:nvPr>
            <p:ph type="ftr" sz="quarter" idx="11"/>
          </p:nvPr>
        </p:nvSpPr>
        <p:spPr/>
        <p:txBody>
          <a:bodyPr/>
          <a:lstStyle/>
          <a:p>
            <a:endParaRPr lang="zh-CN" altLang="en-US"/>
          </a:p>
        </p:txBody>
      </p:sp>
      <p:sp>
        <p:nvSpPr>
          <p:cNvPr id="1049454" name="灯片编号占位符 6"/>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41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9420"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1049421"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49422" name="日期占位符 4"/>
          <p:cNvSpPr>
            <a:spLocks noGrp="1"/>
          </p:cNvSpPr>
          <p:nvPr>
            <p:ph type="dt" sz="half" idx="10"/>
          </p:nvPr>
        </p:nvSpPr>
        <p:spPr/>
        <p:txBody>
          <a:bodyPr/>
          <a:lstStyle/>
          <a:p>
            <a:fld id="{F3BF8233-89C0-4572-8985-9E2AEA43CACF}" type="datetimeFigureOut">
              <a:rPr lang="zh-CN" altLang="en-US" smtClean="0"/>
              <a:t>2022/5/15</a:t>
            </a:fld>
            <a:endParaRPr lang="zh-CN" altLang="en-US"/>
          </a:p>
        </p:txBody>
      </p:sp>
      <p:sp>
        <p:nvSpPr>
          <p:cNvPr id="1049423" name="页脚占位符 5"/>
          <p:cNvSpPr>
            <a:spLocks noGrp="1"/>
          </p:cNvSpPr>
          <p:nvPr>
            <p:ph type="ftr" sz="quarter" idx="11"/>
          </p:nvPr>
        </p:nvSpPr>
        <p:spPr/>
        <p:txBody>
          <a:bodyPr/>
          <a:lstStyle/>
          <a:p>
            <a:endParaRPr lang="zh-CN" altLang="en-US"/>
          </a:p>
        </p:txBody>
      </p:sp>
      <p:sp>
        <p:nvSpPr>
          <p:cNvPr id="1049424" name="灯片编号占位符 6"/>
          <p:cNvSpPr>
            <a:spLocks noGrp="1"/>
          </p:cNvSpPr>
          <p:nvPr>
            <p:ph type="sldNum" sz="quarter" idx="12"/>
          </p:nvPr>
        </p:nvSpPr>
        <p:spPr/>
        <p:txBody>
          <a:bodyPr/>
          <a:lstStyle/>
          <a:p>
            <a:fld id="{38E443B2-A672-498C-BF66-1DD568F1936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F8233-89C0-4572-8985-9E2AEA43CACF}" type="datetimeFigureOut">
              <a:rPr lang="zh-CN" altLang="en-US" smtClean="0"/>
              <a:t>2022/5/15</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E443B2-A672-498C-BF66-1DD568F1936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6.jpeg"/><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8.jpeg"/><Relationship Id="rId4" Type="http://schemas.openxmlformats.org/officeDocument/2006/relationships/image" Target="../media/image7.png"/><Relationship Id="rId9" Type="http://schemas.openxmlformats.org/officeDocument/2006/relationships/image" Target="../media/image17.jpe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20.jpe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3.jpeg"/><Relationship Id="rId5" Type="http://schemas.openxmlformats.org/officeDocument/2006/relationships/image" Target="../media/image8.png"/><Relationship Id="rId10" Type="http://schemas.openxmlformats.org/officeDocument/2006/relationships/image" Target="../media/image22.jpeg"/><Relationship Id="rId4" Type="http://schemas.openxmlformats.org/officeDocument/2006/relationships/image" Target="../media/image7.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slide" Target="slide8.xml"/><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slide" Target="slide1.xml"/><Relationship Id="rId5" Type="http://schemas.openxmlformats.org/officeDocument/2006/relationships/image" Target="../media/image8.png"/><Relationship Id="rId10" Type="http://schemas.openxmlformats.org/officeDocument/2006/relationships/image" Target="../media/image28.png"/><Relationship Id="rId4" Type="http://schemas.openxmlformats.org/officeDocument/2006/relationships/image" Target="../media/image7.png"/><Relationship Id="rId9"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01" name="图片 9"/>
          <p:cNvPicPr>
            <a:picLocks noChangeAspect="1"/>
          </p:cNvPicPr>
          <p:nvPr/>
        </p:nvPicPr>
        <p:blipFill>
          <a:blip r:embed="rId2"/>
          <a:stretch>
            <a:fillRect/>
          </a:stretch>
        </p:blipFill>
        <p:spPr>
          <a:xfrm>
            <a:off x="1297991" y="-765466"/>
            <a:ext cx="11732959" cy="8474242"/>
          </a:xfrm>
          <a:prstGeom prst="rect">
            <a:avLst/>
          </a:prstGeom>
        </p:spPr>
      </p:pic>
      <p:sp>
        <p:nvSpPr>
          <p:cNvPr id="1048877" name="矩形: 圆角 2"/>
          <p:cNvSpPr/>
          <p:nvPr/>
        </p:nvSpPr>
        <p:spPr>
          <a:xfrm>
            <a:off x="1753926" y="645890"/>
            <a:ext cx="8894618" cy="5566220"/>
          </a:xfrm>
          <a:prstGeom prst="roundRect">
            <a:avLst/>
          </a:prstGeom>
          <a:solidFill>
            <a:srgbClr val="F8EDE5">
              <a:alpha val="50196"/>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78" name="文本框 25"/>
          <p:cNvSpPr txBox="1"/>
          <p:nvPr/>
        </p:nvSpPr>
        <p:spPr>
          <a:xfrm>
            <a:off x="4132107" y="4853752"/>
            <a:ext cx="4138255" cy="461665"/>
          </a:xfrm>
          <a:prstGeom prst="rect">
            <a:avLst/>
          </a:prstGeom>
          <a:noFill/>
        </p:spPr>
        <p:txBody>
          <a:bodyPr wrap="square" rtlCol="0">
            <a:spAutoFit/>
          </a:bodyPr>
          <a:lstStyle/>
          <a:p>
            <a:pPr algn="ctr"/>
            <a:r>
              <a:rPr lang="zh-CN" altLang="en-US" sz="2400" b="1" dirty="0">
                <a:solidFill>
                  <a:schemeClr val="bg2">
                    <a:lumMod val="25000"/>
                  </a:schemeClr>
                </a:solidFill>
                <a:latin typeface="微软雅黑" panose="020B0503020204020204" pitchFamily="34" charset="-122"/>
                <a:ea typeface="微软雅黑" panose="020B0503020204020204" pitchFamily="34" charset="-122"/>
                <a:sym typeface="+mn-ea"/>
              </a:rPr>
              <a:t>讲解员：校园文化部黄陈宇</a:t>
            </a:r>
            <a:endParaRPr lang="zh-CN" altLang="en-US" dirty="0">
              <a:solidFill>
                <a:schemeClr val="bg2">
                  <a:lumMod val="25000"/>
                </a:schemeClr>
              </a:solidFill>
            </a:endParaRPr>
          </a:p>
        </p:txBody>
      </p:sp>
      <p:pic>
        <p:nvPicPr>
          <p:cNvPr id="2097302" name="图片 14"/>
          <p:cNvPicPr>
            <a:picLocks noChangeAspect="1"/>
          </p:cNvPicPr>
          <p:nvPr/>
        </p:nvPicPr>
        <p:blipFill>
          <a:blip r:embed="rId3" cstate="print"/>
          <a:stretch>
            <a:fillRect/>
          </a:stretch>
        </p:blipFill>
        <p:spPr>
          <a:xfrm flipH="1">
            <a:off x="502646" y="250970"/>
            <a:ext cx="3526189" cy="1533525"/>
          </a:xfrm>
          <a:prstGeom prst="rect">
            <a:avLst/>
          </a:prstGeom>
        </p:spPr>
      </p:pic>
      <p:sp>
        <p:nvSpPr>
          <p:cNvPr id="1048879" name="文本框 13"/>
          <p:cNvSpPr txBox="1"/>
          <p:nvPr/>
        </p:nvSpPr>
        <p:spPr>
          <a:xfrm>
            <a:off x="1679839" y="3766335"/>
            <a:ext cx="9042792" cy="891540"/>
          </a:xfrm>
          <a:prstGeom prst="rect">
            <a:avLst/>
          </a:prstGeom>
          <a:noFill/>
        </p:spPr>
        <p:txBody>
          <a:bodyPr wrap="square" rtlCol="0">
            <a:spAutoFit/>
          </a:bodyPr>
          <a:lstStyle/>
          <a:p>
            <a:pPr algn="ctr"/>
            <a:r>
              <a:rPr lang="zh-CN" altLang="en-US" sz="5400" dirty="0">
                <a:solidFill>
                  <a:srgbClr val="C00000"/>
                </a:solidFill>
                <a:latin typeface="方正粗黑宋简体" panose="02000000000000000000" pitchFamily="2" charset="-122"/>
                <a:ea typeface="方正粗黑宋简体" panose="02000000000000000000" pitchFamily="2" charset="-122"/>
              </a:rPr>
              <a:t>网上审批系统培训</a:t>
            </a:r>
          </a:p>
        </p:txBody>
      </p:sp>
      <p:sp>
        <p:nvSpPr>
          <p:cNvPr id="1048880" name="文本框 12"/>
          <p:cNvSpPr txBox="1"/>
          <p:nvPr/>
        </p:nvSpPr>
        <p:spPr>
          <a:xfrm>
            <a:off x="4199000" y="3135826"/>
            <a:ext cx="3793997" cy="523220"/>
          </a:xfrm>
          <a:prstGeom prst="rect">
            <a:avLst/>
          </a:prstGeom>
          <a:noFill/>
        </p:spPr>
        <p:txBody>
          <a:bodyPr wrap="square" rtlCol="0">
            <a:spAutoFit/>
          </a:bodyPr>
          <a:lstStyle/>
          <a:p>
            <a:pPr algn="ctr"/>
            <a:r>
              <a:rPr lang="en-US" altLang="zh-CN" sz="2800" dirty="0">
                <a:solidFill>
                  <a:srgbClr val="C00000"/>
                </a:solidFill>
                <a:latin typeface="方正粗黑宋简体" panose="02000000000000000000" pitchFamily="2" charset="-122"/>
                <a:ea typeface="方正粗黑宋简体" panose="02000000000000000000" pitchFamily="2" charset="-122"/>
              </a:rPr>
              <a:t>2021-2022</a:t>
            </a:r>
            <a:r>
              <a:rPr lang="zh-CN" altLang="en-US" sz="2800" dirty="0">
                <a:solidFill>
                  <a:srgbClr val="C00000"/>
                </a:solidFill>
                <a:latin typeface="方正粗黑宋简体" panose="02000000000000000000" pitchFamily="2" charset="-122"/>
                <a:ea typeface="方正粗黑宋简体" panose="02000000000000000000" pitchFamily="2" charset="-122"/>
              </a:rPr>
              <a:t>学年度</a:t>
            </a:r>
            <a:endParaRPr lang="zh-CN" altLang="en-US" sz="2800" dirty="0">
              <a:solidFill>
                <a:srgbClr val="C00000"/>
              </a:solidFill>
            </a:endParaRPr>
          </a:p>
        </p:txBody>
      </p:sp>
      <p:pic>
        <p:nvPicPr>
          <p:cNvPr id="2097303" name="图片 11"/>
          <p:cNvPicPr>
            <a:picLocks noChangeAspect="1"/>
          </p:cNvPicPr>
          <p:nvPr/>
        </p:nvPicPr>
        <p:blipFill rotWithShape="1">
          <a:blip r:embed="rId4"/>
          <a:srcRect l="5016" t="3679" r="5110" b="3372"/>
          <a:stretch>
            <a:fillRect/>
          </a:stretch>
        </p:blipFill>
        <p:spPr>
          <a:xfrm>
            <a:off x="6201235" y="949715"/>
            <a:ext cx="1961926" cy="1960618"/>
          </a:xfrm>
          <a:prstGeom prst="ellipse">
            <a:avLst/>
          </a:prstGeom>
        </p:spPr>
      </p:pic>
      <p:pic>
        <p:nvPicPr>
          <p:cNvPr id="2097304" name="图片 15" descr="C:\Users\a9417\Desktop\团委\团徽团旗\团徽1024_1044.png团徽1024_1044"/>
          <p:cNvPicPr>
            <a:picLocks noChangeAspect="1"/>
          </p:cNvPicPr>
          <p:nvPr/>
        </p:nvPicPr>
        <p:blipFill>
          <a:blip r:embed="rId5"/>
          <a:srcRect/>
          <a:stretch>
            <a:fillRect/>
          </a:stretch>
        </p:blipFill>
        <p:spPr>
          <a:xfrm>
            <a:off x="4277372" y="949715"/>
            <a:ext cx="1923863" cy="196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71" name="图片 14"/>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965" name="矩形 16"/>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72" name="淘宝网chenying0907出品 10"/>
          <p:cNvPicPr>
            <a:picLocks noChangeAspect="1"/>
          </p:cNvPicPr>
          <p:nvPr/>
        </p:nvPicPr>
        <p:blipFill>
          <a:blip r:embed="rId4"/>
          <a:srcRect l="83791" t="4922" r="1271" b="64407"/>
          <a:stretch>
            <a:fillRect/>
          </a:stretch>
        </p:blipFill>
        <p:spPr>
          <a:xfrm>
            <a:off x="9264220" y="0"/>
            <a:ext cx="1822451" cy="2101851"/>
          </a:xfrm>
          <a:prstGeom prst="rect">
            <a:avLst/>
          </a:prstGeom>
          <a:noFill/>
          <a:ln w="9525">
            <a:noFill/>
          </a:ln>
        </p:spPr>
      </p:pic>
      <p:pic>
        <p:nvPicPr>
          <p:cNvPr id="2097373" name="图片 7"/>
          <p:cNvPicPr>
            <a:picLocks noChangeAspect="1"/>
          </p:cNvPicPr>
          <p:nvPr/>
        </p:nvPicPr>
        <p:blipFill>
          <a:blip r:embed="rId5">
            <a:duotone>
              <a:prstClr val="black"/>
              <a:srgbClr val="F50303">
                <a:tint val="45000"/>
                <a:satMod val="400000"/>
              </a:srgbClr>
            </a:duotone>
          </a:blip>
          <a:stretch>
            <a:fillRect/>
          </a:stretch>
        </p:blipFill>
        <p:spPr>
          <a:xfrm>
            <a:off x="4559894" y="415507"/>
            <a:ext cx="2964101" cy="375952"/>
          </a:xfrm>
          <a:prstGeom prst="rect">
            <a:avLst/>
          </a:prstGeom>
        </p:spPr>
      </p:pic>
      <p:sp>
        <p:nvSpPr>
          <p:cNvPr id="1048966" name="文本框 6"/>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pic>
        <p:nvPicPr>
          <p:cNvPr id="2097374" name="图片 8"/>
          <p:cNvPicPr>
            <a:picLocks noChangeAspect="1"/>
          </p:cNvPicPr>
          <p:nvPr/>
        </p:nvPicPr>
        <p:blipFill rotWithShape="1">
          <a:blip r:embed="rId6"/>
          <a:srcRect l="63033" t="3645" r="163" b="70735"/>
          <a:stretch>
            <a:fillRect/>
          </a:stretch>
        </p:blipFill>
        <p:spPr>
          <a:xfrm>
            <a:off x="2692115" y="1220847"/>
            <a:ext cx="6807771" cy="2665821"/>
          </a:xfrm>
          <a:prstGeom prst="rect">
            <a:avLst/>
          </a:prstGeom>
        </p:spPr>
      </p:pic>
      <p:sp>
        <p:nvSpPr>
          <p:cNvPr id="1048967" name="矩形: 圆角 12"/>
          <p:cNvSpPr/>
          <p:nvPr/>
        </p:nvSpPr>
        <p:spPr>
          <a:xfrm>
            <a:off x="4747555" y="2396447"/>
            <a:ext cx="2308512" cy="675884"/>
          </a:xfrm>
          <a:prstGeom prst="roundRect">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dirty="0">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pic>
        <p:nvPicPr>
          <p:cNvPr id="2097375" name="图片 11"/>
          <p:cNvPicPr>
            <a:picLocks noChangeAspect="1"/>
          </p:cNvPicPr>
          <p:nvPr/>
        </p:nvPicPr>
        <p:blipFill>
          <a:blip r:embed="rId7" cstate="print"/>
          <a:stretch>
            <a:fillRect/>
          </a:stretch>
        </p:blipFill>
        <p:spPr>
          <a:xfrm>
            <a:off x="5755625" y="2852959"/>
            <a:ext cx="402419" cy="438744"/>
          </a:xfrm>
          <a:prstGeom prst="rect">
            <a:avLst/>
          </a:prstGeom>
        </p:spPr>
      </p:pic>
      <p:cxnSp>
        <p:nvCxnSpPr>
          <p:cNvPr id="3145736" name="直接箭头连接符 13"/>
          <p:cNvCxnSpPr>
            <a:cxnSpLocks/>
          </p:cNvCxnSpPr>
          <p:nvPr/>
        </p:nvCxnSpPr>
        <p:spPr>
          <a:xfrm flipV="1">
            <a:off x="5039927" y="3191800"/>
            <a:ext cx="492656" cy="14647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48968" name="文本框 15"/>
          <p:cNvSpPr txBox="1"/>
          <p:nvPr/>
        </p:nvSpPr>
        <p:spPr>
          <a:xfrm>
            <a:off x="1437501" y="4756151"/>
            <a:ext cx="8928619" cy="802640"/>
          </a:xfrm>
          <a:prstGeom prst="rect">
            <a:avLst/>
          </a:prstGeom>
          <a:noFill/>
        </p:spPr>
        <p:txBody>
          <a:bodyPr wrap="square" rtlCol="0">
            <a:spAutoFit/>
          </a:bodyPr>
          <a:lstStyle/>
          <a:p>
            <a:pPr defTabSz="1219200" fontAlgn="base">
              <a:spcBef>
                <a:spcPct val="0"/>
              </a:spcBef>
              <a:spcAft>
                <a:spcPct val="0"/>
              </a:spcAft>
            </a:pPr>
            <a:r>
              <a:rPr lang="zh-CN" altLang="en-US" sz="2400" dirty="0">
                <a:solidFill>
                  <a:prstClr val="black"/>
                </a:solidFill>
                <a:latin typeface="微软雅黑" panose="020B0503020204020204" pitchFamily="34" charset="-122"/>
                <a:ea typeface="微软雅黑" panose="020B0503020204020204" pitchFamily="34" charset="-122"/>
              </a:rPr>
              <a:t>完成以上信息的填写，确保无误后，点击页面右上方“提交申请”即可。</a:t>
            </a:r>
            <a:r>
              <a:rPr lang="zh-CN" altLang="en-US" sz="2400" dirty="0">
                <a:solidFill>
                  <a:srgbClr val="FF0000"/>
                </a:solidFill>
                <a:latin typeface="微软雅黑" panose="020B0503020204020204" pitchFamily="34" charset="-122"/>
                <a:ea typeface="微软雅黑" panose="020B0503020204020204" pitchFamily="34" charset="-122"/>
              </a:rPr>
              <a:t>提交申请后请各负责人注意跟进活动申请进程。</a:t>
            </a:r>
          </a:p>
        </p:txBody>
      </p:sp>
      <p:sp>
        <p:nvSpPr>
          <p:cNvPr id="1048969" name="圆角矩形 26"/>
          <p:cNvSpPr/>
          <p:nvPr/>
        </p:nvSpPr>
        <p:spPr>
          <a:xfrm>
            <a:off x="8606712" y="193159"/>
            <a:ext cx="1440000" cy="499200"/>
          </a:xfrm>
          <a:prstGeom prst="roundRect">
            <a:avLst>
              <a:gd name="adj" fmla="val 910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4965" fontAlgn="base">
              <a:spcBef>
                <a:spcPct val="0"/>
              </a:spcBef>
              <a:spcAft>
                <a:spcPct val="0"/>
              </a:spcAft>
            </a:pPr>
            <a:r>
              <a:rPr lang="zh-CN" altLang="en-US" sz="2135" b="1" dirty="0">
                <a:solidFill>
                  <a:prstClr val="white"/>
                </a:solidFill>
                <a:latin typeface="微软雅黑" panose="020B0503020204020204" pitchFamily="34" charset="-122"/>
                <a:ea typeface="微软雅黑" panose="020B0503020204020204" pitchFamily="34" charset="-122"/>
              </a:rPr>
              <a:t>提交申请</a:t>
            </a:r>
            <a:endParaRPr lang="zh-CN" altLang="en-US" sz="1865" dirty="0">
              <a:solidFill>
                <a:prstClr val="white"/>
              </a:solidFill>
              <a:latin typeface="微软雅黑" panose="020B0503020204020204" pitchFamily="34" charset="-122"/>
              <a:ea typeface="微软雅黑" panose="020B0503020204020204" pitchFamily="34" charset="-122"/>
            </a:endParaRPr>
          </a:p>
        </p:txBody>
      </p:sp>
      <p:grpSp>
        <p:nvGrpSpPr>
          <p:cNvPr id="328" name="组合 17"/>
          <p:cNvGrpSpPr/>
          <p:nvPr/>
        </p:nvGrpSpPr>
        <p:grpSpPr>
          <a:xfrm>
            <a:off x="102416" y="13367"/>
            <a:ext cx="3326947" cy="844863"/>
            <a:chOff x="102416" y="13367"/>
            <a:chExt cx="3326947" cy="844863"/>
          </a:xfrm>
        </p:grpSpPr>
        <p:pic>
          <p:nvPicPr>
            <p:cNvPr id="2097376" name="图片 18" descr="6ad9f54860ac393af1f881146218cc7"/>
            <p:cNvPicPr>
              <a:picLocks noChangeAspect="1"/>
            </p:cNvPicPr>
            <p:nvPr/>
          </p:nvPicPr>
          <p:blipFill>
            <a:blip r:embed="rId8"/>
            <a:stretch>
              <a:fillRect/>
            </a:stretch>
          </p:blipFill>
          <p:spPr>
            <a:xfrm>
              <a:off x="892658" y="65690"/>
              <a:ext cx="2536705" cy="792540"/>
            </a:xfrm>
            <a:prstGeom prst="rect">
              <a:avLst/>
            </a:prstGeom>
          </p:spPr>
        </p:pic>
        <p:pic>
          <p:nvPicPr>
            <p:cNvPr id="2097377" name="图片 20" descr="C:\Users\a9417\Desktop\团委\团徽团旗\团徽1024_1044.png团徽1024_1044"/>
            <p:cNvPicPr>
              <a:picLocks noChangeAspect="1"/>
            </p:cNvPicPr>
            <p:nvPr/>
          </p:nvPicPr>
          <p:blipFill>
            <a:blip r:embed="rId9"/>
            <a:srcRect/>
            <a:stretch>
              <a:fillRect/>
            </a:stretch>
          </p:blipFill>
          <p:spPr>
            <a:xfrm>
              <a:off x="102416" y="13367"/>
              <a:ext cx="790242" cy="805906"/>
            </a:xfrm>
            <a:prstGeom prst="rect">
              <a:avLst/>
            </a:prstGeom>
          </p:spPr>
        </p:pic>
      </p:gr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78" name="图片 9"/>
          <p:cNvPicPr>
            <a:picLocks noChangeAspect="1"/>
          </p:cNvPicPr>
          <p:nvPr/>
        </p:nvPicPr>
        <p:blipFill rotWithShape="1">
          <a:blip r:embed="rId2"/>
          <a:srcRect t="2177" b="2177"/>
          <a:stretch>
            <a:fillRect/>
          </a:stretch>
        </p:blipFill>
        <p:spPr>
          <a:xfrm>
            <a:off x="-13271" y="0"/>
            <a:ext cx="12192000" cy="6858000"/>
          </a:xfrm>
          <a:prstGeom prst="rect">
            <a:avLst/>
          </a:prstGeom>
        </p:spPr>
      </p:pic>
      <p:sp>
        <p:nvSpPr>
          <p:cNvPr id="1048973" name="矩形 10"/>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79" name="图片 1"/>
          <p:cNvPicPr>
            <a:picLocks noChangeAspect="1"/>
          </p:cNvPicPr>
          <p:nvPr/>
        </p:nvPicPr>
        <p:blipFill rotWithShape="1">
          <a:blip r:embed="rId3"/>
          <a:srcRect r="20403"/>
          <a:stretch>
            <a:fillRect/>
          </a:stretch>
        </p:blipFill>
        <p:spPr>
          <a:xfrm>
            <a:off x="3748515" y="1155673"/>
            <a:ext cx="7061171" cy="5702327"/>
          </a:xfrm>
          <a:prstGeom prst="rect">
            <a:avLst/>
          </a:prstGeom>
        </p:spPr>
      </p:pic>
      <p:sp>
        <p:nvSpPr>
          <p:cNvPr id="1048974" name="文本框 2"/>
          <p:cNvSpPr txBox="1"/>
          <p:nvPr/>
        </p:nvSpPr>
        <p:spPr>
          <a:xfrm>
            <a:off x="113605" y="1058150"/>
            <a:ext cx="3660527" cy="2243050"/>
          </a:xfrm>
          <a:prstGeom prst="rect">
            <a:avLst/>
          </a:prstGeom>
          <a:noFill/>
        </p:spPr>
        <p:txBody>
          <a:bodyPr wrap="square" rtlCol="0">
            <a:spAutoFit/>
          </a:bodyPr>
          <a:lstStyle/>
          <a:p>
            <a:pPr>
              <a:lnSpc>
                <a:spcPct val="150000"/>
              </a:lnSpc>
            </a:pP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a:rPr>
              <a:t>活动提交申请后，将通过系统逐步提交给各个审核单位，获得所有同意意见即可到达</a:t>
            </a:r>
            <a:r>
              <a:rPr lang="zh-CN" altLang="en-US" sz="2400" dirty="0">
                <a:solidFill>
                  <a:srgbClr val="FF0000"/>
                </a:solidFill>
                <a:latin typeface="微软雅黑" panose="020B0503020204020204" pitchFamily="34" charset="-122"/>
                <a:ea typeface="微软雅黑" panose="020B0503020204020204" pitchFamily="34" charset="-122"/>
                <a:cs typeface="Calibri" panose="020F0502020204030204"/>
              </a:rPr>
              <a:t>申请人确认阶段</a:t>
            </a:r>
          </a:p>
        </p:txBody>
      </p:sp>
      <p:sp>
        <p:nvSpPr>
          <p:cNvPr id="1048975" name="圆角矩形 26"/>
          <p:cNvSpPr/>
          <p:nvPr/>
        </p:nvSpPr>
        <p:spPr>
          <a:xfrm>
            <a:off x="8606712" y="193159"/>
            <a:ext cx="1440000" cy="499200"/>
          </a:xfrm>
          <a:prstGeom prst="roundRect">
            <a:avLst>
              <a:gd name="adj" fmla="val 910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4965" fontAlgn="base">
              <a:spcBef>
                <a:spcPct val="0"/>
              </a:spcBef>
              <a:spcAft>
                <a:spcPct val="0"/>
              </a:spcAft>
            </a:pPr>
            <a:r>
              <a:rPr lang="zh-CN" altLang="en-US" sz="2135" b="1" dirty="0">
                <a:solidFill>
                  <a:prstClr val="white"/>
                </a:solidFill>
                <a:latin typeface="微软雅黑" panose="020B0503020204020204" pitchFamily="34" charset="-122"/>
                <a:ea typeface="微软雅黑" panose="020B0503020204020204" pitchFamily="34" charset="-122"/>
              </a:rPr>
              <a:t>审批过程</a:t>
            </a:r>
            <a:endParaRPr lang="zh-CN" altLang="en-US" sz="1865" dirty="0">
              <a:solidFill>
                <a:prstClr val="white"/>
              </a:solidFill>
              <a:latin typeface="微软雅黑" panose="020B0503020204020204" pitchFamily="34" charset="-122"/>
              <a:ea typeface="微软雅黑" panose="020B0503020204020204" pitchFamily="34" charset="-122"/>
            </a:endParaRPr>
          </a:p>
        </p:txBody>
      </p:sp>
      <p:pic>
        <p:nvPicPr>
          <p:cNvPr id="2097380" name="图片 7"/>
          <p:cNvPicPr>
            <a:picLocks noChangeAspect="1"/>
          </p:cNvPicPr>
          <p:nvPr/>
        </p:nvPicPr>
        <p:blipFill>
          <a:blip r:embed="rId4">
            <a:duotone>
              <a:prstClr val="black"/>
              <a:srgbClr val="F50303">
                <a:tint val="45000"/>
                <a:satMod val="400000"/>
              </a:srgbClr>
            </a:duotone>
          </a:blip>
          <a:stretch>
            <a:fillRect/>
          </a:stretch>
        </p:blipFill>
        <p:spPr>
          <a:xfrm>
            <a:off x="4613949" y="504383"/>
            <a:ext cx="2964101" cy="375952"/>
          </a:xfrm>
          <a:prstGeom prst="rect">
            <a:avLst/>
          </a:prstGeom>
        </p:spPr>
      </p:pic>
      <p:sp>
        <p:nvSpPr>
          <p:cNvPr id="1048976" name="文本框 8"/>
          <p:cNvSpPr txBox="1"/>
          <p:nvPr/>
        </p:nvSpPr>
        <p:spPr>
          <a:xfrm>
            <a:off x="4613949" y="263855"/>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grpSp>
        <p:nvGrpSpPr>
          <p:cNvPr id="332" name="组合 12"/>
          <p:cNvGrpSpPr/>
          <p:nvPr/>
        </p:nvGrpSpPr>
        <p:grpSpPr>
          <a:xfrm>
            <a:off x="102416" y="13367"/>
            <a:ext cx="3326947" cy="844863"/>
            <a:chOff x="102416" y="13367"/>
            <a:chExt cx="3326947" cy="844863"/>
          </a:xfrm>
        </p:grpSpPr>
        <p:pic>
          <p:nvPicPr>
            <p:cNvPr id="2097381" name="图片 13" descr="6ad9f54860ac393af1f881146218cc7"/>
            <p:cNvPicPr>
              <a:picLocks noChangeAspect="1"/>
            </p:cNvPicPr>
            <p:nvPr/>
          </p:nvPicPr>
          <p:blipFill>
            <a:blip r:embed="rId5"/>
            <a:stretch>
              <a:fillRect/>
            </a:stretch>
          </p:blipFill>
          <p:spPr>
            <a:xfrm>
              <a:off x="892658" y="65690"/>
              <a:ext cx="2536705" cy="792540"/>
            </a:xfrm>
            <a:prstGeom prst="rect">
              <a:avLst/>
            </a:prstGeom>
          </p:spPr>
        </p:pic>
        <p:pic>
          <p:nvPicPr>
            <p:cNvPr id="2097382" name="图片 14" descr="C:\Users\a9417\Desktop\团委\团徽团旗\团徽1024_1044.png团徽1024_1044"/>
            <p:cNvPicPr>
              <a:picLocks noChangeAspect="1"/>
            </p:cNvPicPr>
            <p:nvPr/>
          </p:nvPicPr>
          <p:blipFill>
            <a:blip r:embed="rId6"/>
            <a:srcRect/>
            <a:stretch>
              <a:fillRect/>
            </a:stretch>
          </p:blipFill>
          <p:spPr>
            <a:xfrm>
              <a:off x="102416" y="13367"/>
              <a:ext cx="790242" cy="805906"/>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83" name="图片 15"/>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977" name="矩形 16"/>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84" name="淘宝网chenying0907出品 10"/>
          <p:cNvPicPr>
            <a:picLocks noChangeAspect="1"/>
          </p:cNvPicPr>
          <p:nvPr/>
        </p:nvPicPr>
        <p:blipFill>
          <a:blip r:embed="rId4"/>
          <a:srcRect l="83791" t="4922" r="1271" b="64407"/>
          <a:stretch>
            <a:fillRect/>
          </a:stretch>
        </p:blipFill>
        <p:spPr>
          <a:xfrm>
            <a:off x="9264220" y="0"/>
            <a:ext cx="1822451" cy="2101851"/>
          </a:xfrm>
          <a:prstGeom prst="rect">
            <a:avLst/>
          </a:prstGeom>
          <a:noFill/>
          <a:ln w="9525">
            <a:noFill/>
          </a:ln>
        </p:spPr>
      </p:pic>
      <p:pic>
        <p:nvPicPr>
          <p:cNvPr id="2097385" name="图片 7"/>
          <p:cNvPicPr>
            <a:picLocks noChangeAspect="1"/>
          </p:cNvPicPr>
          <p:nvPr/>
        </p:nvPicPr>
        <p:blipFill>
          <a:blip r:embed="rId5">
            <a:duotone>
              <a:prstClr val="black"/>
              <a:srgbClr val="F50303">
                <a:tint val="45000"/>
                <a:satMod val="400000"/>
              </a:srgbClr>
            </a:duotone>
          </a:blip>
          <a:stretch>
            <a:fillRect/>
          </a:stretch>
        </p:blipFill>
        <p:spPr>
          <a:xfrm>
            <a:off x="4559894" y="415507"/>
            <a:ext cx="2964101" cy="375952"/>
          </a:xfrm>
          <a:prstGeom prst="rect">
            <a:avLst/>
          </a:prstGeom>
        </p:spPr>
      </p:pic>
      <p:sp>
        <p:nvSpPr>
          <p:cNvPr id="1048978" name="文本框 6"/>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pic>
        <p:nvPicPr>
          <p:cNvPr id="2097386" name="图片 4"/>
          <p:cNvPicPr>
            <a:picLocks noChangeAspect="1"/>
          </p:cNvPicPr>
          <p:nvPr/>
        </p:nvPicPr>
        <p:blipFill rotWithShape="1">
          <a:blip r:embed="rId6"/>
          <a:srcRect l="4418" t="16000" r="5292" b="73333"/>
          <a:stretch>
            <a:fillRect/>
          </a:stretch>
        </p:blipFill>
        <p:spPr>
          <a:xfrm>
            <a:off x="813222" y="1384260"/>
            <a:ext cx="10168777" cy="649205"/>
          </a:xfrm>
          <a:prstGeom prst="rect">
            <a:avLst/>
          </a:prstGeom>
        </p:spPr>
      </p:pic>
      <p:sp>
        <p:nvSpPr>
          <p:cNvPr id="1048979" name="箭头: 下 9"/>
          <p:cNvSpPr/>
          <p:nvPr/>
        </p:nvSpPr>
        <p:spPr>
          <a:xfrm>
            <a:off x="5521364" y="2168450"/>
            <a:ext cx="379099" cy="58749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fontAlgn="base">
              <a:spcBef>
                <a:spcPct val="0"/>
              </a:spcBef>
              <a:spcAft>
                <a:spcPct val="0"/>
              </a:spcAft>
            </a:pPr>
            <a:endParaRPr lang="zh-CN" altLang="en-US" sz="2400">
              <a:solidFill>
                <a:prstClr val="white"/>
              </a:solidFill>
              <a:latin typeface="Calibri" panose="020F0502020204030204"/>
              <a:ea typeface="宋体" panose="02010600030101010101" pitchFamily="2" charset="-122"/>
            </a:endParaRPr>
          </a:p>
        </p:txBody>
      </p:sp>
      <p:pic>
        <p:nvPicPr>
          <p:cNvPr id="2097387" name="图片 19"/>
          <p:cNvPicPr>
            <a:picLocks noChangeAspect="1"/>
          </p:cNvPicPr>
          <p:nvPr/>
        </p:nvPicPr>
        <p:blipFill rotWithShape="1">
          <a:blip r:embed="rId7"/>
          <a:srcRect l="4155" t="15582" r="5293" b="72582"/>
          <a:stretch>
            <a:fillRect/>
          </a:stretch>
        </p:blipFill>
        <p:spPr>
          <a:xfrm>
            <a:off x="813222" y="2946043"/>
            <a:ext cx="10174479" cy="748087"/>
          </a:xfrm>
          <a:prstGeom prst="rect">
            <a:avLst/>
          </a:prstGeom>
        </p:spPr>
      </p:pic>
      <p:grpSp>
        <p:nvGrpSpPr>
          <p:cNvPr id="334" name="组合 3"/>
          <p:cNvGrpSpPr/>
          <p:nvPr/>
        </p:nvGrpSpPr>
        <p:grpSpPr>
          <a:xfrm>
            <a:off x="254516" y="2946043"/>
            <a:ext cx="11574856" cy="3386099"/>
            <a:chOff x="190887" y="2209532"/>
            <a:chExt cx="8681142" cy="2539575"/>
          </a:xfrm>
        </p:grpSpPr>
        <p:cxnSp>
          <p:nvCxnSpPr>
            <p:cNvPr id="3145737" name="直接箭头连接符 10"/>
            <p:cNvCxnSpPr>
              <a:cxnSpLocks/>
            </p:cNvCxnSpPr>
            <p:nvPr/>
          </p:nvCxnSpPr>
          <p:spPr>
            <a:xfrm flipV="1">
              <a:off x="6300120" y="2857345"/>
              <a:ext cx="576040" cy="70994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48980" name="文本框 4"/>
            <p:cNvSpPr txBox="1"/>
            <p:nvPr/>
          </p:nvSpPr>
          <p:spPr>
            <a:xfrm>
              <a:off x="190887" y="3651826"/>
              <a:ext cx="8681142" cy="1268730"/>
            </a:xfrm>
            <a:prstGeom prst="rect">
              <a:avLst/>
            </a:prstGeom>
            <a:noFill/>
          </p:spPr>
          <p:txBody>
            <a:bodyPr wrap="square" rtlCol="0">
              <a:spAutoFit/>
            </a:bodyPr>
            <a:lstStyle/>
            <a:p>
              <a:pPr defTabSz="1219200" fontAlgn="base">
                <a:lnSpc>
                  <a:spcPct val="150000"/>
                </a:lnSpc>
                <a:spcBef>
                  <a:spcPct val="0"/>
                </a:spcBef>
                <a:spcAft>
                  <a:spcPct val="0"/>
                </a:spcAft>
              </a:pP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a:rPr>
                <a:t>申请人确认阶段：经完整审批流程并到达申请人确认阶段后，完整打印活动申请表并于值班时间（</a:t>
              </a:r>
              <a:r>
                <a:rPr lang="zh-CN" altLang="en-US" sz="2400" dirty="0">
                  <a:solidFill>
                    <a:srgbClr val="FF0000"/>
                  </a:solidFill>
                  <a:latin typeface="微软雅黑" panose="020B0503020204020204" pitchFamily="34" charset="-122"/>
                  <a:ea typeface="微软雅黑" panose="020B0503020204020204" pitchFamily="34" charset="-122"/>
                  <a:cs typeface="Calibri" panose="020F0502020204030204"/>
                </a:rPr>
                <a:t>工作日</a:t>
              </a:r>
              <a:r>
                <a:rPr lang="en-US" altLang="zh-CN" sz="2400" dirty="0">
                  <a:solidFill>
                    <a:srgbClr val="FF0000"/>
                  </a:solidFill>
                  <a:latin typeface="微软雅黑" panose="020B0503020204020204" pitchFamily="34" charset="-122"/>
                  <a:ea typeface="微软雅黑" panose="020B0503020204020204" pitchFamily="34" charset="-122"/>
                  <a:cs typeface="Calibri" panose="020F0502020204030204"/>
                </a:rPr>
                <a:t>13</a:t>
              </a:r>
              <a:r>
                <a:rPr lang="zh-CN" altLang="en-US" sz="2400" dirty="0">
                  <a:solidFill>
                    <a:srgbClr val="FF0000"/>
                  </a:solidFill>
                  <a:latin typeface="微软雅黑" panose="020B0503020204020204" pitchFamily="34" charset="-122"/>
                  <a:ea typeface="微软雅黑" panose="020B0503020204020204" pitchFamily="34" charset="-122"/>
                  <a:cs typeface="Calibri" panose="020F0502020204030204"/>
                </a:rPr>
                <a:t>：</a:t>
              </a:r>
              <a:r>
                <a:rPr lang="en-US" altLang="zh-CN" sz="2400" dirty="0">
                  <a:solidFill>
                    <a:srgbClr val="FF0000"/>
                  </a:solidFill>
                  <a:latin typeface="微软雅黑" panose="020B0503020204020204" pitchFamily="34" charset="-122"/>
                  <a:ea typeface="微软雅黑" panose="020B0503020204020204" pitchFamily="34" charset="-122"/>
                  <a:cs typeface="Calibri" panose="020F0502020204030204"/>
                </a:rPr>
                <a:t>15 — 14</a:t>
              </a:r>
              <a:r>
                <a:rPr lang="zh-CN" altLang="en-US" sz="2400" dirty="0">
                  <a:solidFill>
                    <a:srgbClr val="FF0000"/>
                  </a:solidFill>
                  <a:latin typeface="微软雅黑" panose="020B0503020204020204" pitchFamily="34" charset="-122"/>
                  <a:ea typeface="微软雅黑" panose="020B0503020204020204" pitchFamily="34" charset="-122"/>
                  <a:cs typeface="Calibri" panose="020F0502020204030204"/>
                </a:rPr>
                <a:t>：</a:t>
              </a:r>
              <a:r>
                <a:rPr lang="en-US" altLang="zh-CN" sz="2400" dirty="0">
                  <a:solidFill>
                    <a:srgbClr val="FF0000"/>
                  </a:solidFill>
                  <a:latin typeface="微软雅黑" panose="020B0503020204020204" pitchFamily="34" charset="-122"/>
                  <a:ea typeface="微软雅黑" panose="020B0503020204020204" pitchFamily="34" charset="-122"/>
                  <a:cs typeface="Calibri" panose="020F0502020204030204"/>
                </a:rPr>
                <a:t>15</a:t>
              </a:r>
              <a:r>
                <a:rPr lang="zh-CN" altLang="en-US" sz="2400" dirty="0">
                  <a:solidFill>
                    <a:srgbClr val="FF0000"/>
                  </a:solidFill>
                  <a:latin typeface="微软雅黑" panose="020B0503020204020204" pitchFamily="34" charset="-122"/>
                  <a:ea typeface="微软雅黑" panose="020B0503020204020204" pitchFamily="34" charset="-122"/>
                  <a:cs typeface="Calibri" panose="020F0502020204030204"/>
                </a:rPr>
                <a:t>，其余时间原则上不予受理</a:t>
              </a: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a:rPr>
                <a:t>）交至教</a:t>
              </a:r>
              <a:r>
                <a:rPr lang="en-US" altLang="zh-CN" sz="2400" dirty="0">
                  <a:solidFill>
                    <a:prstClr val="black"/>
                  </a:solidFill>
                  <a:latin typeface="微软雅黑" panose="020B0503020204020204" pitchFamily="34" charset="-122"/>
                  <a:ea typeface="微软雅黑" panose="020B0503020204020204" pitchFamily="34" charset="-122"/>
                  <a:cs typeface="Calibri" panose="020F0502020204030204"/>
                </a:rPr>
                <a:t>6-301</a:t>
              </a:r>
              <a:r>
                <a:rPr lang="zh-CN" altLang="en-US" sz="2400" dirty="0">
                  <a:solidFill>
                    <a:prstClr val="black"/>
                  </a:solidFill>
                  <a:latin typeface="微软雅黑" panose="020B0503020204020204" pitchFamily="34" charset="-122"/>
                  <a:ea typeface="微软雅黑" panose="020B0503020204020204" pitchFamily="34" charset="-122"/>
                  <a:cs typeface="Calibri" panose="020F0502020204030204"/>
                </a:rPr>
                <a:t>学生活动服务中心，经过审核盖章后，在第二个工作日取表后方可举办活动。</a:t>
              </a:r>
            </a:p>
          </p:txBody>
        </p:sp>
        <p:sp>
          <p:nvSpPr>
            <p:cNvPr id="1048981" name="矩形: 圆角 21"/>
            <p:cNvSpPr/>
            <p:nvPr/>
          </p:nvSpPr>
          <p:spPr>
            <a:xfrm>
              <a:off x="6228115" y="2209532"/>
              <a:ext cx="1440100" cy="561064"/>
            </a:xfrm>
            <a:prstGeom prst="roundRect">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dirty="0">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grpSp>
      <p:sp>
        <p:nvSpPr>
          <p:cNvPr id="1048982" name="圆角矩形 26"/>
          <p:cNvSpPr/>
          <p:nvPr/>
        </p:nvSpPr>
        <p:spPr>
          <a:xfrm>
            <a:off x="8606712" y="193159"/>
            <a:ext cx="1440000" cy="499200"/>
          </a:xfrm>
          <a:prstGeom prst="roundRect">
            <a:avLst>
              <a:gd name="adj" fmla="val 910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4965" fontAlgn="base">
              <a:spcBef>
                <a:spcPct val="0"/>
              </a:spcBef>
              <a:spcAft>
                <a:spcPct val="0"/>
              </a:spcAft>
            </a:pPr>
            <a:r>
              <a:rPr lang="zh-CN" altLang="en-US" sz="2135" b="1" dirty="0">
                <a:solidFill>
                  <a:prstClr val="white"/>
                </a:solidFill>
                <a:latin typeface="微软雅黑" panose="020B0503020204020204" pitchFamily="34" charset="-122"/>
                <a:ea typeface="微软雅黑" panose="020B0503020204020204" pitchFamily="34" charset="-122"/>
              </a:rPr>
              <a:t>打印表格</a:t>
            </a:r>
          </a:p>
        </p:txBody>
      </p:sp>
      <p:grpSp>
        <p:nvGrpSpPr>
          <p:cNvPr id="335" name="组合 17"/>
          <p:cNvGrpSpPr/>
          <p:nvPr/>
        </p:nvGrpSpPr>
        <p:grpSpPr>
          <a:xfrm>
            <a:off x="102416" y="13367"/>
            <a:ext cx="3326947" cy="844863"/>
            <a:chOff x="102416" y="13367"/>
            <a:chExt cx="3326947" cy="844863"/>
          </a:xfrm>
        </p:grpSpPr>
        <p:pic>
          <p:nvPicPr>
            <p:cNvPr id="2097388" name="图片 18" descr="6ad9f54860ac393af1f881146218cc7"/>
            <p:cNvPicPr>
              <a:picLocks noChangeAspect="1"/>
            </p:cNvPicPr>
            <p:nvPr/>
          </p:nvPicPr>
          <p:blipFill>
            <a:blip r:embed="rId8"/>
            <a:stretch>
              <a:fillRect/>
            </a:stretch>
          </p:blipFill>
          <p:spPr>
            <a:xfrm>
              <a:off x="892658" y="65690"/>
              <a:ext cx="2536705" cy="792540"/>
            </a:xfrm>
            <a:prstGeom prst="rect">
              <a:avLst/>
            </a:prstGeom>
          </p:spPr>
        </p:pic>
        <p:pic>
          <p:nvPicPr>
            <p:cNvPr id="2097389" name="图片 20" descr="C:\Users\a9417\Desktop\团委\团徽团旗\团徽1024_1044.png团徽1024_1044"/>
            <p:cNvPicPr>
              <a:picLocks noChangeAspect="1"/>
            </p:cNvPicPr>
            <p:nvPr/>
          </p:nvPicPr>
          <p:blipFill>
            <a:blip r:embed="rId9"/>
            <a:srcRect/>
            <a:stretch>
              <a:fillRect/>
            </a:stretch>
          </p:blipFill>
          <p:spPr>
            <a:xfrm>
              <a:off x="102416" y="13367"/>
              <a:ext cx="790242" cy="805906"/>
            </a:xfrm>
            <a:prstGeom prst="rect">
              <a:avLst/>
            </a:prstGeom>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48979"/>
                                        </p:tgtEl>
                                        <p:attrNameLst>
                                          <p:attrName>style.visibility</p:attrName>
                                        </p:attrNameLst>
                                      </p:cBhvr>
                                      <p:to>
                                        <p:strVal val="visible"/>
                                      </p:to>
                                    </p:set>
                                    <p:animEffect transition="in" filter="fade">
                                      <p:cBhvr>
                                        <p:cTn id="11" dur="500"/>
                                        <p:tgtEl>
                                          <p:spTgt spid="104897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9738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90" name="图片 10"/>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986" name="矩形 11"/>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91" name="淘宝网chenying0907出品 10"/>
          <p:cNvPicPr>
            <a:picLocks noChangeAspect="1"/>
          </p:cNvPicPr>
          <p:nvPr/>
        </p:nvPicPr>
        <p:blipFill>
          <a:blip r:embed="rId4"/>
          <a:srcRect l="83791" t="4922" r="1271" b="64407"/>
          <a:stretch>
            <a:fillRect/>
          </a:stretch>
        </p:blipFill>
        <p:spPr>
          <a:xfrm>
            <a:off x="9264220" y="0"/>
            <a:ext cx="1822451" cy="2101851"/>
          </a:xfrm>
          <a:prstGeom prst="rect">
            <a:avLst/>
          </a:prstGeom>
          <a:noFill/>
          <a:ln w="9525">
            <a:noFill/>
          </a:ln>
        </p:spPr>
      </p:pic>
      <p:pic>
        <p:nvPicPr>
          <p:cNvPr id="2097392" name="图片 7"/>
          <p:cNvPicPr>
            <a:picLocks noChangeAspect="1"/>
          </p:cNvPicPr>
          <p:nvPr/>
        </p:nvPicPr>
        <p:blipFill>
          <a:blip r:embed="rId5">
            <a:duotone>
              <a:prstClr val="black"/>
              <a:srgbClr val="F50303">
                <a:tint val="45000"/>
                <a:satMod val="400000"/>
              </a:srgbClr>
            </a:duotone>
          </a:blip>
          <a:stretch>
            <a:fillRect/>
          </a:stretch>
        </p:blipFill>
        <p:spPr>
          <a:xfrm>
            <a:off x="4559894" y="415507"/>
            <a:ext cx="2964101" cy="375952"/>
          </a:xfrm>
          <a:prstGeom prst="rect">
            <a:avLst/>
          </a:prstGeom>
        </p:spPr>
      </p:pic>
      <p:sp>
        <p:nvSpPr>
          <p:cNvPr id="1048987" name="文本框 6"/>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sp>
        <p:nvSpPr>
          <p:cNvPr id="12" name="矩形: 圆角 1">
            <a:extLst>
              <a:ext uri="{FF2B5EF4-FFF2-40B4-BE49-F238E27FC236}">
                <a16:creationId xmlns:a16="http://schemas.microsoft.com/office/drawing/2014/main" id="{8F770208-A2B6-C5A8-4379-77EE5CADBEA3}"/>
              </a:ext>
            </a:extLst>
          </p:cNvPr>
          <p:cNvSpPr/>
          <p:nvPr/>
        </p:nvSpPr>
        <p:spPr>
          <a:xfrm>
            <a:off x="318783" y="807878"/>
            <a:ext cx="11405164" cy="5834121"/>
          </a:xfrm>
          <a:prstGeom prst="roundRect">
            <a:avLst>
              <a:gd name="adj" fmla="val 12152"/>
            </a:avLst>
          </a:prstGeom>
          <a:solidFill>
            <a:srgbClr val="F8EEE6">
              <a:alpha val="60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88" name="矩形 8"/>
          <p:cNvSpPr/>
          <p:nvPr/>
        </p:nvSpPr>
        <p:spPr>
          <a:xfrm>
            <a:off x="370598" y="923920"/>
            <a:ext cx="11424262" cy="5120640"/>
          </a:xfrm>
          <a:prstGeom prst="rect">
            <a:avLst/>
          </a:prstGeom>
        </p:spPr>
        <p:txBody>
          <a:bodyPr wrap="square">
            <a:spAutoFit/>
          </a:bodyPr>
          <a:lstStyle/>
          <a:p>
            <a:pPr defTabSz="1219200" fontAlgn="base">
              <a:lnSpc>
                <a:spcPct val="150000"/>
              </a:lnSpc>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值班时间：</a:t>
            </a:r>
            <a:r>
              <a:rPr lang="zh-CN" altLang="en-US"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工作日</a:t>
            </a:r>
            <a:r>
              <a:rPr lang="en-US" altLang="zh-CN"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13:15-14:15</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，其余时间原则上不予受理。</a:t>
            </a:r>
            <a:endPar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defTabSz="1219200" fontAlgn="base">
              <a:lnSpc>
                <a:spcPct val="150000"/>
              </a:lnSpc>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饭堂观影类活动不需要提交</a:t>
            </a: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策划书</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和</a:t>
            </a: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安全工作方案</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，活动预约只需要提交</a:t>
            </a: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策划书。</a:t>
            </a:r>
            <a:endParaRPr lang="en-US" altLang="zh-CN"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p>
            <a:pPr defTabSz="1219200" fontAlgn="base">
              <a:lnSpc>
                <a:spcPct val="150000"/>
              </a:lnSpc>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负责该份申请的同学，须在活动申请提交后，</a:t>
            </a:r>
            <a:r>
              <a:rPr lang="zh-CN" altLang="en-US"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rPr>
              <a:t>在校团委值班时间保持手机畅通。</a:t>
            </a:r>
            <a:endParaRPr lang="en-US" altLang="zh-CN"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endParaRPr>
          </a:p>
          <a:p>
            <a:pPr defTabSz="1219200" fontAlgn="base">
              <a:lnSpc>
                <a:spcPct val="150000"/>
              </a:lnSpc>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4.</a:t>
            </a:r>
            <a:r>
              <a:rPr lang="zh-CN" altLang="en-US" sz="2000" dirty="0">
                <a:solidFill>
                  <a:prstClr val="black"/>
                </a:solidFill>
                <a:latin typeface="微软雅黑" panose="020B0503020204020204" pitchFamily="34" charset="-122"/>
                <a:ea typeface="微软雅黑" panose="020B0503020204020204" pitchFamily="34" charset="-122"/>
                <a:sym typeface="+mn-ea"/>
              </a:rPr>
              <a:t>活动审批顺序将</a:t>
            </a:r>
            <a:r>
              <a:rPr lang="zh-CN" altLang="en-US" sz="2000" dirty="0">
                <a:solidFill>
                  <a:srgbClr val="FF0000"/>
                </a:solidFill>
                <a:latin typeface="微软雅黑" panose="020B0503020204020204" pitchFamily="34" charset="-122"/>
                <a:ea typeface="微软雅黑" panose="020B0503020204020204" pitchFamily="34" charset="-122"/>
                <a:sym typeface="+mn-ea"/>
              </a:rPr>
              <a:t>以</a:t>
            </a:r>
            <a:r>
              <a:rPr lang="en-US" altLang="zh-CN" sz="2000" dirty="0">
                <a:solidFill>
                  <a:srgbClr val="FF0000"/>
                </a:solidFill>
                <a:latin typeface="微软雅黑" panose="020B0503020204020204" pitchFamily="34" charset="-122"/>
                <a:ea typeface="微软雅黑" panose="020B0503020204020204" pitchFamily="34" charset="-122"/>
                <a:sym typeface="+mn-ea"/>
              </a:rPr>
              <a:t>活动提交</a:t>
            </a:r>
            <a:r>
              <a:rPr lang="zh-CN" altLang="en-US" sz="2000" dirty="0">
                <a:solidFill>
                  <a:srgbClr val="FF0000"/>
                </a:solidFill>
                <a:latin typeface="微软雅黑" panose="020B0503020204020204" pitchFamily="34" charset="-122"/>
                <a:ea typeface="微软雅黑" panose="020B0503020204020204" pitchFamily="34" charset="-122"/>
                <a:sym typeface="+mn-ea"/>
              </a:rPr>
              <a:t>至校团委</a:t>
            </a:r>
            <a:r>
              <a:rPr lang="en-US" altLang="zh-CN" sz="2000" dirty="0">
                <a:solidFill>
                  <a:srgbClr val="FF0000"/>
                </a:solidFill>
                <a:latin typeface="微软雅黑" panose="020B0503020204020204" pitchFamily="34" charset="-122"/>
                <a:ea typeface="微软雅黑" panose="020B0503020204020204" pitchFamily="34" charset="-122"/>
                <a:sym typeface="+mn-ea"/>
              </a:rPr>
              <a:t>的顺序</a:t>
            </a:r>
            <a:r>
              <a:rPr lang="zh-CN" altLang="en-US" sz="2000" dirty="0">
                <a:solidFill>
                  <a:srgbClr val="FF0000"/>
                </a:solidFill>
                <a:latin typeface="微软雅黑" panose="020B0503020204020204" pitchFamily="34" charset="-122"/>
                <a:ea typeface="微软雅黑" panose="020B0503020204020204" pitchFamily="34" charset="-122"/>
                <a:sym typeface="+mn-ea"/>
              </a:rPr>
              <a:t>为准</a:t>
            </a:r>
            <a:r>
              <a:rPr lang="zh-CN" altLang="en-US" sz="2000" dirty="0">
                <a:solidFill>
                  <a:prstClr val="black"/>
                </a:solidFill>
                <a:latin typeface="微软雅黑" panose="020B0503020204020204" pitchFamily="34" charset="-122"/>
                <a:ea typeface="微软雅黑" panose="020B0503020204020204" pitchFamily="34" charset="-122"/>
                <a:sym typeface="+mn-ea"/>
              </a:rPr>
              <a:t>，故</a:t>
            </a:r>
            <a:r>
              <a:rPr lang="en-US" altLang="zh-CN" sz="2000" dirty="0">
                <a:solidFill>
                  <a:prstClr val="black"/>
                </a:solidFill>
                <a:latin typeface="微软雅黑" panose="020B0503020204020204" pitchFamily="34" charset="-122"/>
                <a:ea typeface="微软雅黑" panose="020B0503020204020204" pitchFamily="34" charset="-122"/>
                <a:sym typeface="+mn-ea"/>
              </a:rPr>
              <a:t>建议提前6-9个工作日提交活动申请，</a:t>
            </a:r>
            <a:r>
              <a:rPr lang="zh-CN" altLang="en-US" sz="2000" dirty="0">
                <a:solidFill>
                  <a:prstClr val="black"/>
                </a:solidFill>
                <a:latin typeface="微软雅黑" panose="020B0503020204020204" pitchFamily="34" charset="-122"/>
                <a:ea typeface="微软雅黑" panose="020B0503020204020204" pitchFamily="34" charset="-122"/>
                <a:sym typeface="+mn-ea"/>
              </a:rPr>
              <a:t>避免耽误活动申请进程</a:t>
            </a:r>
            <a:r>
              <a:rPr lang="en-US" altLang="zh-CN" sz="2000" dirty="0">
                <a:solidFill>
                  <a:prstClr val="black"/>
                </a:solidFill>
                <a:latin typeface="微软雅黑" panose="020B0503020204020204" pitchFamily="34" charset="-122"/>
                <a:ea typeface="微软雅黑" panose="020B0503020204020204" pitchFamily="34" charset="-122"/>
                <a:sym typeface="+mn-ea"/>
              </a:rPr>
              <a:t>。</a:t>
            </a:r>
          </a:p>
          <a:p>
            <a:pPr defTabSz="1219200" fontAlgn="base">
              <a:lnSpc>
                <a:spcPct val="150000"/>
              </a:lnSpc>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5.</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当天交表后于第二个工作日取表，</a:t>
            </a:r>
            <a:r>
              <a:rPr lang="zh-CN" altLang="en-US"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rPr>
              <a:t>原则上不受理任何加急情况</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a:t>
            </a:r>
            <a:endPar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defTabSz="1219200" fontAlgn="base">
              <a:lnSpc>
                <a:spcPct val="150000"/>
              </a:lnSpc>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6.</a:t>
            </a:r>
            <a:r>
              <a:rPr lang="zh-CN" altLang="en-US"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横幅及宣传栏申请在交表前，需要打印回执单</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，并与活动申请表一同交至教六</a:t>
            </a:r>
            <a:r>
              <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-301</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学生组织申请活动办理室。</a:t>
            </a:r>
            <a:endPar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defTabSz="1219200" fontAlgn="base">
              <a:lnSpc>
                <a:spcPct val="150000"/>
              </a:lnSpc>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7.</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各组织社团的活动预约，若</a:t>
            </a:r>
            <a:r>
              <a:rPr lang="zh-CN" altLang="en-US"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预约成功将通过相应流程退回至学生活动申请人</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，并</a:t>
            </a:r>
            <a:r>
              <a:rPr lang="zh-CN" altLang="en-US" sz="20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备注说明是否预约成功</a:t>
            </a:r>
            <a:r>
              <a:rPr lang="zh-CN" altLang="en-US"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；若预约不成功，则会备注相关原因。</a:t>
            </a:r>
            <a:endPar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defTabSz="1219200" fontAlgn="base">
              <a:lnSpc>
                <a:spcPct val="150000"/>
              </a:lnSpc>
              <a:spcBef>
                <a:spcPct val="0"/>
              </a:spcBef>
              <a:spcAft>
                <a:spcPct val="0"/>
              </a:spcAft>
            </a:pPr>
            <a:r>
              <a:rPr lang="en-US" altLang="zh-CN" sz="20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8.</a:t>
            </a:r>
            <a:r>
              <a:rPr lang="zh-CN" altLang="en-US" sz="2000" dirty="0">
                <a:solidFill>
                  <a:srgbClr val="FF0000"/>
                </a:solidFill>
                <a:latin typeface="微软雅黑" panose="020B0503020204020204" pitchFamily="34" charset="-122"/>
                <a:ea typeface="微软雅黑" panose="020B0503020204020204" pitchFamily="34" charset="-122"/>
              </a:rPr>
              <a:t>原则上不受理任何线下申请</a:t>
            </a:r>
            <a:r>
              <a:rPr lang="zh-CN" altLang="en-US" sz="2000" dirty="0">
                <a:solidFill>
                  <a:prstClr val="black"/>
                </a:solidFill>
                <a:latin typeface="微软雅黑" panose="020B0503020204020204" pitchFamily="34" charset="-122"/>
                <a:ea typeface="微软雅黑" panose="020B0503020204020204" pitchFamily="34" charset="-122"/>
              </a:rPr>
              <a:t>。</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1048989" name="圆角矩形 26"/>
          <p:cNvSpPr/>
          <p:nvPr/>
        </p:nvSpPr>
        <p:spPr>
          <a:xfrm>
            <a:off x="8606712" y="193159"/>
            <a:ext cx="1440000" cy="499200"/>
          </a:xfrm>
          <a:prstGeom prst="roundRect">
            <a:avLst>
              <a:gd name="adj" fmla="val 910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4965" fontAlgn="base">
              <a:spcBef>
                <a:spcPct val="0"/>
              </a:spcBef>
              <a:spcAft>
                <a:spcPct val="0"/>
              </a:spcAft>
            </a:pPr>
            <a:r>
              <a:rPr lang="zh-CN" altLang="en-US" sz="2135" b="1" dirty="0">
                <a:solidFill>
                  <a:prstClr val="white"/>
                </a:solidFill>
                <a:latin typeface="微软雅黑" panose="020B0503020204020204" pitchFamily="34" charset="-122"/>
                <a:ea typeface="微软雅黑" panose="020B0503020204020204" pitchFamily="34" charset="-122"/>
              </a:rPr>
              <a:t>注意事项</a:t>
            </a:r>
          </a:p>
        </p:txBody>
      </p:sp>
      <p:grpSp>
        <p:nvGrpSpPr>
          <p:cNvPr id="339" name="组合 12"/>
          <p:cNvGrpSpPr/>
          <p:nvPr/>
        </p:nvGrpSpPr>
        <p:grpSpPr>
          <a:xfrm>
            <a:off x="102416" y="13367"/>
            <a:ext cx="3326947" cy="844863"/>
            <a:chOff x="102416" y="13367"/>
            <a:chExt cx="3326947" cy="844863"/>
          </a:xfrm>
        </p:grpSpPr>
        <p:pic>
          <p:nvPicPr>
            <p:cNvPr id="2097393" name="图片 13" descr="6ad9f54860ac393af1f881146218cc7"/>
            <p:cNvPicPr>
              <a:picLocks noChangeAspect="1"/>
            </p:cNvPicPr>
            <p:nvPr/>
          </p:nvPicPr>
          <p:blipFill>
            <a:blip r:embed="rId6"/>
            <a:stretch>
              <a:fillRect/>
            </a:stretch>
          </p:blipFill>
          <p:spPr>
            <a:xfrm>
              <a:off x="892658" y="65690"/>
              <a:ext cx="2536705" cy="792540"/>
            </a:xfrm>
            <a:prstGeom prst="rect">
              <a:avLst/>
            </a:prstGeom>
          </p:spPr>
        </p:pic>
        <p:pic>
          <p:nvPicPr>
            <p:cNvPr id="2097394" name="图片 14" descr="C:\Users\a9417\Desktop\团委\团徽团旗\团徽1024_1044.png团徽1024_1044"/>
            <p:cNvPicPr>
              <a:picLocks noChangeAspect="1"/>
            </p:cNvPicPr>
            <p:nvPr/>
          </p:nvPicPr>
          <p:blipFill>
            <a:blip r:embed="rId7"/>
            <a:srcRect/>
            <a:stretch>
              <a:fillRect/>
            </a:stretch>
          </p:blipFill>
          <p:spPr>
            <a:xfrm>
              <a:off x="102416" y="13367"/>
              <a:ext cx="790242" cy="805906"/>
            </a:xfrm>
            <a:prstGeom prst="rect">
              <a:avLst/>
            </a:prstGeom>
          </p:spPr>
        </p:pic>
      </p:gr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05" name="图片 20"/>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881" name="矩形 21"/>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06" name="淘宝网chenying0907出品 10"/>
          <p:cNvPicPr>
            <a:picLocks noChangeAspect="1"/>
          </p:cNvPicPr>
          <p:nvPr/>
        </p:nvPicPr>
        <p:blipFill>
          <a:blip r:embed="rId4"/>
          <a:srcRect l="83791" t="4922" r="1271" b="64407"/>
          <a:stretch>
            <a:fillRect/>
          </a:stretch>
        </p:blipFill>
        <p:spPr>
          <a:xfrm>
            <a:off x="9264220" y="0"/>
            <a:ext cx="1822451" cy="2101851"/>
          </a:xfrm>
          <a:prstGeom prst="rect">
            <a:avLst/>
          </a:prstGeom>
          <a:noFill/>
          <a:ln w="9525">
            <a:noFill/>
          </a:ln>
        </p:spPr>
      </p:pic>
      <p:pic>
        <p:nvPicPr>
          <p:cNvPr id="2097307" name="图片 7"/>
          <p:cNvPicPr>
            <a:picLocks noChangeAspect="1"/>
          </p:cNvPicPr>
          <p:nvPr/>
        </p:nvPicPr>
        <p:blipFill>
          <a:blip r:embed="rId5">
            <a:duotone>
              <a:prstClr val="black"/>
              <a:srgbClr val="F50303">
                <a:tint val="45000"/>
                <a:satMod val="400000"/>
              </a:srgbClr>
            </a:duotone>
          </a:blip>
          <a:stretch>
            <a:fillRect/>
          </a:stretch>
        </p:blipFill>
        <p:spPr>
          <a:xfrm>
            <a:off x="4559894" y="415507"/>
            <a:ext cx="2964101" cy="375952"/>
          </a:xfrm>
          <a:prstGeom prst="rect">
            <a:avLst/>
          </a:prstGeom>
        </p:spPr>
      </p:pic>
      <p:sp>
        <p:nvSpPr>
          <p:cNvPr id="1048882" name="文本框 10"/>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pic>
        <p:nvPicPr>
          <p:cNvPr id="2097308" name="图片 9"/>
          <p:cNvPicPr>
            <a:picLocks noChangeAspect="1"/>
          </p:cNvPicPr>
          <p:nvPr/>
        </p:nvPicPr>
        <p:blipFill>
          <a:blip r:embed="rId6"/>
          <a:stretch>
            <a:fillRect/>
          </a:stretch>
        </p:blipFill>
        <p:spPr>
          <a:xfrm>
            <a:off x="8602176" y="192001"/>
            <a:ext cx="1444005" cy="498127"/>
          </a:xfrm>
          <a:prstGeom prst="rect">
            <a:avLst/>
          </a:prstGeom>
        </p:spPr>
      </p:pic>
      <p:sp>
        <p:nvSpPr>
          <p:cNvPr id="1048883" name="箭头: 右 28"/>
          <p:cNvSpPr/>
          <p:nvPr/>
        </p:nvSpPr>
        <p:spPr>
          <a:xfrm>
            <a:off x="4256420" y="2443433"/>
            <a:ext cx="644376" cy="359665"/>
          </a:xfrm>
          <a:prstGeom prst="rightArrow">
            <a:avLst/>
          </a:prstGeom>
          <a:solidFill>
            <a:srgbClr val="FF0000"/>
          </a:solidFill>
          <a:ln w="12700" cap="flat" cmpd="sng" algn="ctr">
            <a:solidFill>
              <a:srgbClr val="FF0000"/>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z="2400">
              <a:solidFill>
                <a:sysClr val="window" lastClr="FFFFFF"/>
              </a:solidFill>
              <a:latin typeface="等线" panose="02010600030101010101" charset="-122"/>
              <a:ea typeface="等线" panose="02010600030101010101" charset="-122"/>
            </a:endParaRPr>
          </a:p>
        </p:txBody>
      </p:sp>
      <p:sp>
        <p:nvSpPr>
          <p:cNvPr id="1048884" name="箭头: 下 31"/>
          <p:cNvSpPr/>
          <p:nvPr/>
        </p:nvSpPr>
        <p:spPr>
          <a:xfrm>
            <a:off x="7816941" y="3610670"/>
            <a:ext cx="379099" cy="58749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fontAlgn="base">
              <a:spcBef>
                <a:spcPct val="0"/>
              </a:spcBef>
              <a:spcAft>
                <a:spcPct val="0"/>
              </a:spcAft>
            </a:pPr>
            <a:endParaRPr lang="zh-CN" altLang="en-US" sz="2400">
              <a:solidFill>
                <a:prstClr val="white"/>
              </a:solidFill>
              <a:latin typeface="Calibri" panose="020F0502020204030204"/>
              <a:ea typeface="宋体" panose="02010600030101010101" pitchFamily="2" charset="-122"/>
            </a:endParaRPr>
          </a:p>
        </p:txBody>
      </p:sp>
      <p:grpSp>
        <p:nvGrpSpPr>
          <p:cNvPr id="284" name="组合 8"/>
          <p:cNvGrpSpPr/>
          <p:nvPr/>
        </p:nvGrpSpPr>
        <p:grpSpPr>
          <a:xfrm>
            <a:off x="5531385" y="1577019"/>
            <a:ext cx="5217012" cy="1887004"/>
            <a:chOff x="4148538" y="1182764"/>
            <a:chExt cx="3912759" cy="1415253"/>
          </a:xfrm>
        </p:grpSpPr>
        <p:pic>
          <p:nvPicPr>
            <p:cNvPr id="2097309" name="图片 16"/>
            <p:cNvPicPr>
              <a:picLocks noChangeAspect="1"/>
            </p:cNvPicPr>
            <p:nvPr/>
          </p:nvPicPr>
          <p:blipFill rotWithShape="1">
            <a:blip r:embed="rId7"/>
            <a:srcRect l="17262" t="51577" r="17806" b="6671"/>
            <a:stretch>
              <a:fillRect/>
            </a:stretch>
          </p:blipFill>
          <p:spPr>
            <a:xfrm>
              <a:off x="4148538" y="1182764"/>
              <a:ext cx="3912759" cy="1415253"/>
            </a:xfrm>
            <a:prstGeom prst="rect">
              <a:avLst/>
            </a:prstGeom>
          </p:spPr>
        </p:pic>
        <p:sp>
          <p:nvSpPr>
            <p:cNvPr id="1048885" name="矩形: 圆角 22"/>
            <p:cNvSpPr/>
            <p:nvPr/>
          </p:nvSpPr>
          <p:spPr>
            <a:xfrm>
              <a:off x="5033923" y="1432377"/>
              <a:ext cx="1070995" cy="548842"/>
            </a:xfrm>
            <a:prstGeom prst="roundRect">
              <a:avLst>
                <a:gd name="adj" fmla="val 14011"/>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pic>
          <p:nvPicPr>
            <p:cNvPr id="2097310" name="图片 33"/>
            <p:cNvPicPr>
              <a:picLocks noChangeAspect="1"/>
            </p:cNvPicPr>
            <p:nvPr/>
          </p:nvPicPr>
          <p:blipFill>
            <a:blip r:embed="rId8" cstate="print"/>
            <a:stretch>
              <a:fillRect/>
            </a:stretch>
          </p:blipFill>
          <p:spPr>
            <a:xfrm>
              <a:off x="5540027" y="1748829"/>
              <a:ext cx="288020" cy="288020"/>
            </a:xfrm>
            <a:prstGeom prst="rect">
              <a:avLst/>
            </a:prstGeom>
          </p:spPr>
        </p:pic>
      </p:grpSp>
      <p:grpSp>
        <p:nvGrpSpPr>
          <p:cNvPr id="285" name="组合 6"/>
          <p:cNvGrpSpPr/>
          <p:nvPr/>
        </p:nvGrpSpPr>
        <p:grpSpPr>
          <a:xfrm>
            <a:off x="4127175" y="4370028"/>
            <a:ext cx="7758632" cy="1885355"/>
            <a:chOff x="2988495" y="3307313"/>
            <a:chExt cx="5818974" cy="1414016"/>
          </a:xfrm>
        </p:grpSpPr>
        <p:pic>
          <p:nvPicPr>
            <p:cNvPr id="2097311" name="图片 29"/>
            <p:cNvPicPr>
              <a:picLocks noChangeAspect="1"/>
            </p:cNvPicPr>
            <p:nvPr/>
          </p:nvPicPr>
          <p:blipFill>
            <a:blip r:embed="rId9"/>
            <a:stretch>
              <a:fillRect/>
            </a:stretch>
          </p:blipFill>
          <p:spPr>
            <a:xfrm>
              <a:off x="2988495" y="3307313"/>
              <a:ext cx="5818974" cy="1350652"/>
            </a:xfrm>
            <a:prstGeom prst="rect">
              <a:avLst/>
            </a:prstGeom>
          </p:spPr>
        </p:pic>
        <p:sp>
          <p:nvSpPr>
            <p:cNvPr id="1048886" name="矩形: 圆角 34"/>
            <p:cNvSpPr/>
            <p:nvPr/>
          </p:nvSpPr>
          <p:spPr>
            <a:xfrm>
              <a:off x="5393947" y="4185652"/>
              <a:ext cx="950799" cy="407877"/>
            </a:xfrm>
            <a:prstGeom prst="roundRect">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dirty="0">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pic>
          <p:nvPicPr>
            <p:cNvPr id="2097312" name="图片 32"/>
            <p:cNvPicPr>
              <a:picLocks noChangeAspect="1"/>
            </p:cNvPicPr>
            <p:nvPr/>
          </p:nvPicPr>
          <p:blipFill>
            <a:blip r:embed="rId8" cstate="print"/>
            <a:stretch>
              <a:fillRect/>
            </a:stretch>
          </p:blipFill>
          <p:spPr>
            <a:xfrm>
              <a:off x="5753972" y="4433309"/>
              <a:ext cx="288020" cy="288020"/>
            </a:xfrm>
            <a:prstGeom prst="rect">
              <a:avLst/>
            </a:prstGeom>
          </p:spPr>
        </p:pic>
      </p:grpSp>
      <p:pic>
        <p:nvPicPr>
          <p:cNvPr id="2097313" name="图片 5"/>
          <p:cNvPicPr>
            <a:picLocks noChangeAspect="1"/>
          </p:cNvPicPr>
          <p:nvPr/>
        </p:nvPicPr>
        <p:blipFill>
          <a:blip r:embed="rId10" cstate="print"/>
          <a:stretch>
            <a:fillRect/>
          </a:stretch>
        </p:blipFill>
        <p:spPr>
          <a:xfrm>
            <a:off x="351746" y="942863"/>
            <a:ext cx="3414800" cy="3989495"/>
          </a:xfrm>
          <a:prstGeom prst="rect">
            <a:avLst/>
          </a:prstGeom>
        </p:spPr>
      </p:pic>
      <p:pic>
        <p:nvPicPr>
          <p:cNvPr id="2097314" name="图片 23"/>
          <p:cNvPicPr>
            <a:picLocks noChangeAspect="1"/>
          </p:cNvPicPr>
          <p:nvPr/>
        </p:nvPicPr>
        <p:blipFill>
          <a:blip r:embed="rId8" cstate="print"/>
          <a:stretch>
            <a:fillRect/>
          </a:stretch>
        </p:blipFill>
        <p:spPr>
          <a:xfrm>
            <a:off x="3275552" y="3702742"/>
            <a:ext cx="402419" cy="438744"/>
          </a:xfrm>
          <a:prstGeom prst="rect">
            <a:avLst/>
          </a:prstGeom>
        </p:spPr>
      </p:pic>
      <p:sp>
        <p:nvSpPr>
          <p:cNvPr id="1048887" name="矩形: 圆角 24"/>
          <p:cNvSpPr/>
          <p:nvPr/>
        </p:nvSpPr>
        <p:spPr>
          <a:xfrm>
            <a:off x="2868328" y="3336173"/>
            <a:ext cx="981778" cy="350303"/>
          </a:xfrm>
          <a:prstGeom prst="roundRect">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dirty="0">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grpSp>
        <p:nvGrpSpPr>
          <p:cNvPr id="286" name="组合 1"/>
          <p:cNvGrpSpPr/>
          <p:nvPr/>
        </p:nvGrpSpPr>
        <p:grpSpPr>
          <a:xfrm>
            <a:off x="102416" y="13367"/>
            <a:ext cx="3326947" cy="844863"/>
            <a:chOff x="102416" y="13367"/>
            <a:chExt cx="3326947" cy="844863"/>
          </a:xfrm>
        </p:grpSpPr>
        <p:pic>
          <p:nvPicPr>
            <p:cNvPr id="2097315" name="图片 2" descr="6ad9f54860ac393af1f881146218cc7"/>
            <p:cNvPicPr>
              <a:picLocks noChangeAspect="1"/>
            </p:cNvPicPr>
            <p:nvPr/>
          </p:nvPicPr>
          <p:blipFill>
            <a:blip r:embed="rId11"/>
            <a:stretch>
              <a:fillRect/>
            </a:stretch>
          </p:blipFill>
          <p:spPr>
            <a:xfrm>
              <a:off x="892658" y="65690"/>
              <a:ext cx="2536705" cy="792540"/>
            </a:xfrm>
            <a:prstGeom prst="rect">
              <a:avLst/>
            </a:prstGeom>
          </p:spPr>
        </p:pic>
        <p:pic>
          <p:nvPicPr>
            <p:cNvPr id="2097316" name="图片 25" descr="C:\Users\a9417\Desktop\团委\团徽团旗\团徽1024_1044.png团徽1024_1044"/>
            <p:cNvPicPr>
              <a:picLocks noChangeAspect="1"/>
            </p:cNvPicPr>
            <p:nvPr/>
          </p:nvPicPr>
          <p:blipFill>
            <a:blip r:embed="rId12"/>
            <a:srcRect/>
            <a:stretch>
              <a:fillRect/>
            </a:stretch>
          </p:blipFill>
          <p:spPr>
            <a:xfrm>
              <a:off x="102416" y="13367"/>
              <a:ext cx="790242" cy="805906"/>
            </a:xfrm>
            <a:prstGeom prst="rect">
              <a:avLst/>
            </a:prstGeom>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83"/>
                                        </p:tgtEl>
                                        <p:attrNameLst>
                                          <p:attrName>style.visibility</p:attrName>
                                        </p:attrNameLst>
                                      </p:cBhvr>
                                      <p:to>
                                        <p:strVal val="visible"/>
                                      </p:to>
                                    </p:set>
                                    <p:animEffect transition="in" filter="fade">
                                      <p:cBhvr>
                                        <p:cTn id="7" dur="500"/>
                                        <p:tgtEl>
                                          <p:spTgt spid="104888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48884"/>
                                        </p:tgtEl>
                                        <p:attrNameLst>
                                          <p:attrName>style.visibility</p:attrName>
                                        </p:attrNameLst>
                                      </p:cBhvr>
                                      <p:to>
                                        <p:strVal val="visible"/>
                                      </p:to>
                                    </p:set>
                                    <p:animEffect transition="in" filter="fade">
                                      <p:cBhvr>
                                        <p:cTn id="16" dur="500"/>
                                        <p:tgtEl>
                                          <p:spTgt spid="104888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3" grpId="0" animBg="1"/>
      <p:bldP spid="104888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17" name="图片 25"/>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891" name="矩形 26"/>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18" name="淘宝网chenying0907出品 10"/>
          <p:cNvPicPr>
            <a:picLocks noChangeAspect="1"/>
          </p:cNvPicPr>
          <p:nvPr/>
        </p:nvPicPr>
        <p:blipFill>
          <a:blip r:embed="rId4"/>
          <a:srcRect l="83791" t="4922" r="1271" b="64407"/>
          <a:stretch>
            <a:fillRect/>
          </a:stretch>
        </p:blipFill>
        <p:spPr>
          <a:xfrm>
            <a:off x="9264220" y="0"/>
            <a:ext cx="1822451" cy="2101851"/>
          </a:xfrm>
          <a:prstGeom prst="rect">
            <a:avLst/>
          </a:prstGeom>
          <a:noFill/>
          <a:ln w="9525">
            <a:noFill/>
          </a:ln>
        </p:spPr>
      </p:pic>
      <p:pic>
        <p:nvPicPr>
          <p:cNvPr id="2097319" name="图片 7"/>
          <p:cNvPicPr>
            <a:picLocks noChangeAspect="1"/>
          </p:cNvPicPr>
          <p:nvPr/>
        </p:nvPicPr>
        <p:blipFill>
          <a:blip r:embed="rId5">
            <a:duotone>
              <a:prstClr val="black"/>
              <a:srgbClr val="F50303">
                <a:tint val="45000"/>
                <a:satMod val="400000"/>
              </a:srgbClr>
            </a:duotone>
          </a:blip>
          <a:stretch>
            <a:fillRect/>
          </a:stretch>
        </p:blipFill>
        <p:spPr>
          <a:xfrm>
            <a:off x="4559894" y="415507"/>
            <a:ext cx="2964101" cy="375952"/>
          </a:xfrm>
          <a:prstGeom prst="rect">
            <a:avLst/>
          </a:prstGeom>
        </p:spPr>
      </p:pic>
      <p:sp>
        <p:nvSpPr>
          <p:cNvPr id="1048892" name="文本框 10"/>
          <p:cNvSpPr txBox="1"/>
          <p:nvPr/>
        </p:nvSpPr>
        <p:spPr>
          <a:xfrm>
            <a:off x="4559894" y="216565"/>
            <a:ext cx="3072213"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pic>
        <p:nvPicPr>
          <p:cNvPr id="2097320" name="图片 4"/>
          <p:cNvPicPr>
            <a:picLocks noChangeAspect="1"/>
          </p:cNvPicPr>
          <p:nvPr/>
        </p:nvPicPr>
        <p:blipFill>
          <a:blip r:embed="rId6"/>
          <a:stretch>
            <a:fillRect/>
          </a:stretch>
        </p:blipFill>
        <p:spPr>
          <a:xfrm>
            <a:off x="8601601" y="192001"/>
            <a:ext cx="1441401" cy="497228"/>
          </a:xfrm>
          <a:prstGeom prst="rect">
            <a:avLst/>
          </a:prstGeom>
        </p:spPr>
      </p:pic>
      <p:grpSp>
        <p:nvGrpSpPr>
          <p:cNvPr id="290" name="组合 20"/>
          <p:cNvGrpSpPr/>
          <p:nvPr/>
        </p:nvGrpSpPr>
        <p:grpSpPr>
          <a:xfrm>
            <a:off x="4745477" y="932828"/>
            <a:ext cx="3200719" cy="3127841"/>
            <a:chOff x="5436209" y="1061056"/>
            <a:chExt cx="3023911" cy="2710402"/>
          </a:xfrm>
        </p:grpSpPr>
        <p:pic>
          <p:nvPicPr>
            <p:cNvPr id="2097321" name="图片 19"/>
            <p:cNvPicPr>
              <a:picLocks noChangeAspect="1"/>
            </p:cNvPicPr>
            <p:nvPr/>
          </p:nvPicPr>
          <p:blipFill rotWithShape="1">
            <a:blip r:embed="rId7" cstate="print"/>
            <a:srcRect t="59800"/>
            <a:stretch>
              <a:fillRect/>
            </a:stretch>
          </p:blipFill>
          <p:spPr>
            <a:xfrm>
              <a:off x="5436209" y="1061056"/>
              <a:ext cx="3023911" cy="2710402"/>
            </a:xfrm>
            <a:prstGeom prst="rect">
              <a:avLst/>
            </a:prstGeom>
          </p:spPr>
        </p:pic>
        <p:sp>
          <p:nvSpPr>
            <p:cNvPr id="1048893" name="矩形: 圆角 12"/>
            <p:cNvSpPr/>
            <p:nvPr/>
          </p:nvSpPr>
          <p:spPr>
            <a:xfrm>
              <a:off x="5436209" y="2637444"/>
              <a:ext cx="3023911" cy="548842"/>
            </a:xfrm>
            <a:prstGeom prst="roundRect">
              <a:avLst>
                <a:gd name="adj" fmla="val 14011"/>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pic>
          <p:nvPicPr>
            <p:cNvPr id="2097322" name="图片 15"/>
            <p:cNvPicPr>
              <a:picLocks noChangeAspect="1"/>
            </p:cNvPicPr>
            <p:nvPr/>
          </p:nvPicPr>
          <p:blipFill>
            <a:blip r:embed="rId8" cstate="print"/>
            <a:stretch>
              <a:fillRect/>
            </a:stretch>
          </p:blipFill>
          <p:spPr>
            <a:xfrm>
              <a:off x="6802833" y="2964484"/>
              <a:ext cx="380189" cy="380190"/>
            </a:xfrm>
            <a:prstGeom prst="rect">
              <a:avLst/>
            </a:prstGeom>
          </p:spPr>
        </p:pic>
      </p:grpSp>
      <p:sp>
        <p:nvSpPr>
          <p:cNvPr id="1048894" name="箭头: 右 22"/>
          <p:cNvSpPr/>
          <p:nvPr/>
        </p:nvSpPr>
        <p:spPr>
          <a:xfrm>
            <a:off x="3601432" y="2374489"/>
            <a:ext cx="644376" cy="359665"/>
          </a:xfrm>
          <a:prstGeom prst="rightArrow">
            <a:avLst/>
          </a:prstGeom>
          <a:solidFill>
            <a:srgbClr val="FF0000"/>
          </a:solidFill>
          <a:ln w="12700" cap="flat" cmpd="sng" algn="ctr">
            <a:solidFill>
              <a:srgbClr val="FF0000"/>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z="2400">
              <a:solidFill>
                <a:sysClr val="window" lastClr="FFFFFF"/>
              </a:solidFill>
              <a:latin typeface="等线" panose="02010600030101010101" charset="-122"/>
              <a:ea typeface="等线" panose="02010600030101010101" charset="-122"/>
            </a:endParaRPr>
          </a:p>
        </p:txBody>
      </p:sp>
      <p:sp>
        <p:nvSpPr>
          <p:cNvPr id="1048895" name="文本框 24"/>
          <p:cNvSpPr txBox="1"/>
          <p:nvPr/>
        </p:nvSpPr>
        <p:spPr>
          <a:xfrm>
            <a:off x="3712455" y="4247771"/>
            <a:ext cx="4374037" cy="2225040"/>
          </a:xfrm>
          <a:prstGeom prst="rect">
            <a:avLst/>
          </a:prstGeom>
          <a:noFill/>
        </p:spPr>
        <p:txBody>
          <a:bodyPr wrap="square" rtlCol="0">
            <a:spAutoFit/>
          </a:bodyPr>
          <a:lstStyle/>
          <a:p>
            <a:pPr defTabSz="1219200" fontAlgn="base">
              <a:lnSpc>
                <a:spcPct val="15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关注“广工青年汇”公众号点击功能键“广工生活”弹出菜单，再点击“学生活动申请”进入系统</a:t>
            </a:r>
            <a:endParaRPr lang="zh-CN" altLang="en-US" sz="2665" dirty="0">
              <a:solidFill>
                <a:srgbClr val="000000"/>
              </a:solidFill>
              <a:latin typeface="微软雅黑" panose="020B0503020204020204" pitchFamily="34" charset="-122"/>
              <a:ea typeface="微软雅黑" panose="020B0503020204020204" pitchFamily="34" charset="-122"/>
            </a:endParaRPr>
          </a:p>
        </p:txBody>
      </p:sp>
      <p:grpSp>
        <p:nvGrpSpPr>
          <p:cNvPr id="291" name="组合 5"/>
          <p:cNvGrpSpPr/>
          <p:nvPr/>
        </p:nvGrpSpPr>
        <p:grpSpPr>
          <a:xfrm>
            <a:off x="8529289" y="2778556"/>
            <a:ext cx="3672191" cy="3970585"/>
            <a:chOff x="6396966" y="2083916"/>
            <a:chExt cx="2754143" cy="2977939"/>
          </a:xfrm>
        </p:grpSpPr>
        <p:pic>
          <p:nvPicPr>
            <p:cNvPr id="2097323" name="图片 23"/>
            <p:cNvPicPr>
              <a:picLocks noChangeAspect="1"/>
            </p:cNvPicPr>
            <p:nvPr/>
          </p:nvPicPr>
          <p:blipFill>
            <a:blip r:embed="rId9" cstate="print"/>
            <a:stretch>
              <a:fillRect/>
            </a:stretch>
          </p:blipFill>
          <p:spPr>
            <a:xfrm>
              <a:off x="6396966" y="2451231"/>
              <a:ext cx="2610624" cy="2610624"/>
            </a:xfrm>
            <a:prstGeom prst="rect">
              <a:avLst/>
            </a:prstGeom>
          </p:spPr>
        </p:pic>
        <p:sp>
          <p:nvSpPr>
            <p:cNvPr id="1048896" name="文本框 21"/>
            <p:cNvSpPr txBox="1"/>
            <p:nvPr/>
          </p:nvSpPr>
          <p:spPr>
            <a:xfrm>
              <a:off x="7287306" y="2083916"/>
              <a:ext cx="1863803" cy="354331"/>
            </a:xfrm>
            <a:prstGeom prst="rect">
              <a:avLst/>
            </a:prstGeom>
            <a:noFill/>
          </p:spPr>
          <p:txBody>
            <a:bodyPr wrap="square" rtlCol="0">
              <a:spAutoFit/>
            </a:bodyPr>
            <a:lstStyle/>
            <a:p>
              <a:pPr defTabSz="1219200" fontAlgn="base">
                <a:spcBef>
                  <a:spcPct val="0"/>
                </a:spcBef>
                <a:spcAft>
                  <a:spcPct val="0"/>
                </a:spcAft>
              </a:pPr>
              <a:r>
                <a:rPr lang="zh-CN" altLang="en-US" sz="2665" dirty="0">
                  <a:solidFill>
                    <a:srgbClr val="FF0000"/>
                  </a:solidFill>
                  <a:latin typeface="微软雅黑" panose="020B0503020204020204" pitchFamily="34" charset="-122"/>
                  <a:ea typeface="微软雅黑" panose="020B0503020204020204" pitchFamily="34" charset="-122"/>
                </a:rPr>
                <a:t>公众号二维码</a:t>
              </a:r>
            </a:p>
          </p:txBody>
        </p:sp>
      </p:grpSp>
      <p:pic>
        <p:nvPicPr>
          <p:cNvPr id="2097324" name="图片 1" descr="微信图片_20220512215252"/>
          <p:cNvPicPr>
            <a:picLocks noChangeAspect="1"/>
          </p:cNvPicPr>
          <p:nvPr/>
        </p:nvPicPr>
        <p:blipFill>
          <a:blip r:embed="rId10"/>
          <a:stretch>
            <a:fillRect/>
          </a:stretch>
        </p:blipFill>
        <p:spPr>
          <a:xfrm>
            <a:off x="347345" y="932815"/>
            <a:ext cx="2754630" cy="5793105"/>
          </a:xfrm>
          <a:prstGeom prst="rect">
            <a:avLst/>
          </a:prstGeom>
        </p:spPr>
      </p:pic>
      <p:sp>
        <p:nvSpPr>
          <p:cNvPr id="1048897" name="矩形: 圆角 12"/>
          <p:cNvSpPr/>
          <p:nvPr/>
        </p:nvSpPr>
        <p:spPr>
          <a:xfrm>
            <a:off x="1982470" y="5971540"/>
            <a:ext cx="1119505" cy="350520"/>
          </a:xfrm>
          <a:prstGeom prst="roundRect">
            <a:avLst>
              <a:gd name="adj" fmla="val 14011"/>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pic>
        <p:nvPicPr>
          <p:cNvPr id="2097325" name="图片 11"/>
          <p:cNvPicPr>
            <a:picLocks noChangeAspect="1"/>
          </p:cNvPicPr>
          <p:nvPr/>
        </p:nvPicPr>
        <p:blipFill>
          <a:blip r:embed="rId8" cstate="print"/>
          <a:stretch>
            <a:fillRect/>
          </a:stretch>
        </p:blipFill>
        <p:spPr>
          <a:xfrm>
            <a:off x="2134287" y="6304618"/>
            <a:ext cx="402419" cy="438744"/>
          </a:xfrm>
          <a:prstGeom prst="rect">
            <a:avLst/>
          </a:prstGeom>
        </p:spPr>
      </p:pic>
      <p:grpSp>
        <p:nvGrpSpPr>
          <p:cNvPr id="292" name="组合 27"/>
          <p:cNvGrpSpPr/>
          <p:nvPr/>
        </p:nvGrpSpPr>
        <p:grpSpPr>
          <a:xfrm>
            <a:off x="102416" y="13367"/>
            <a:ext cx="3326947" cy="844863"/>
            <a:chOff x="102416" y="13367"/>
            <a:chExt cx="3326947" cy="844863"/>
          </a:xfrm>
        </p:grpSpPr>
        <p:pic>
          <p:nvPicPr>
            <p:cNvPr id="2097326" name="图片 28" descr="6ad9f54860ac393af1f881146218cc7"/>
            <p:cNvPicPr>
              <a:picLocks noChangeAspect="1"/>
            </p:cNvPicPr>
            <p:nvPr/>
          </p:nvPicPr>
          <p:blipFill>
            <a:blip r:embed="rId11"/>
            <a:stretch>
              <a:fillRect/>
            </a:stretch>
          </p:blipFill>
          <p:spPr>
            <a:xfrm>
              <a:off x="892658" y="65690"/>
              <a:ext cx="2536705" cy="792540"/>
            </a:xfrm>
            <a:prstGeom prst="rect">
              <a:avLst/>
            </a:prstGeom>
          </p:spPr>
        </p:pic>
        <p:pic>
          <p:nvPicPr>
            <p:cNvPr id="2097327" name="图片 29" descr="C:\Users\a9417\Desktop\团委\团徽团旗\团徽1024_1044.png团徽1024_1044"/>
            <p:cNvPicPr>
              <a:picLocks noChangeAspect="1"/>
            </p:cNvPicPr>
            <p:nvPr/>
          </p:nvPicPr>
          <p:blipFill>
            <a:blip r:embed="rId12"/>
            <a:srcRect/>
            <a:stretch>
              <a:fillRect/>
            </a:stretch>
          </p:blipFill>
          <p:spPr>
            <a:xfrm>
              <a:off x="102416" y="13367"/>
              <a:ext cx="790242" cy="805906"/>
            </a:xfrm>
            <a:prstGeom prst="rect">
              <a:avLst/>
            </a:prstGeom>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94"/>
                                        </p:tgtEl>
                                        <p:attrNameLst>
                                          <p:attrName>style.visibility</p:attrName>
                                        </p:attrNameLst>
                                      </p:cBhvr>
                                      <p:to>
                                        <p:strVal val="visible"/>
                                      </p:to>
                                    </p:set>
                                    <p:animEffect transition="in" filter="fade">
                                      <p:cBhvr>
                                        <p:cTn id="7" dur="500"/>
                                        <p:tgtEl>
                                          <p:spTgt spid="10488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28" name="图片 27"/>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901" name="矩形 28"/>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29" name="淘宝网chenying0907出品 10"/>
          <p:cNvPicPr>
            <a:picLocks noChangeAspect="1"/>
          </p:cNvPicPr>
          <p:nvPr/>
        </p:nvPicPr>
        <p:blipFill>
          <a:blip r:embed="rId4"/>
          <a:srcRect l="83791" t="4922" r="1271" b="64407"/>
          <a:stretch>
            <a:fillRect/>
          </a:stretch>
        </p:blipFill>
        <p:spPr>
          <a:xfrm>
            <a:off x="9264220" y="0"/>
            <a:ext cx="1822451" cy="2101851"/>
          </a:xfrm>
          <a:prstGeom prst="rect">
            <a:avLst/>
          </a:prstGeom>
          <a:noFill/>
          <a:ln w="9525">
            <a:noFill/>
          </a:ln>
        </p:spPr>
      </p:pic>
      <p:pic>
        <p:nvPicPr>
          <p:cNvPr id="2097330" name="图片 7"/>
          <p:cNvPicPr>
            <a:picLocks noChangeAspect="1"/>
          </p:cNvPicPr>
          <p:nvPr/>
        </p:nvPicPr>
        <p:blipFill>
          <a:blip r:embed="rId5">
            <a:duotone>
              <a:prstClr val="black"/>
              <a:srgbClr val="F50303">
                <a:tint val="45000"/>
                <a:satMod val="400000"/>
              </a:srgbClr>
            </a:duotone>
          </a:blip>
          <a:stretch>
            <a:fillRect/>
          </a:stretch>
        </p:blipFill>
        <p:spPr>
          <a:xfrm>
            <a:off x="4559894" y="415507"/>
            <a:ext cx="2964101" cy="375952"/>
          </a:xfrm>
          <a:prstGeom prst="rect">
            <a:avLst/>
          </a:prstGeom>
        </p:spPr>
      </p:pic>
      <p:sp>
        <p:nvSpPr>
          <p:cNvPr id="1048902" name="文本框 10"/>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pic>
        <p:nvPicPr>
          <p:cNvPr id="2097331" name="图片 4"/>
          <p:cNvPicPr>
            <a:picLocks noChangeAspect="1"/>
          </p:cNvPicPr>
          <p:nvPr/>
        </p:nvPicPr>
        <p:blipFill>
          <a:blip r:embed="rId6"/>
          <a:stretch>
            <a:fillRect/>
          </a:stretch>
        </p:blipFill>
        <p:spPr>
          <a:xfrm>
            <a:off x="8601601" y="192000"/>
            <a:ext cx="1440100" cy="496779"/>
          </a:xfrm>
          <a:prstGeom prst="rect">
            <a:avLst/>
          </a:prstGeom>
        </p:spPr>
      </p:pic>
      <p:sp>
        <p:nvSpPr>
          <p:cNvPr id="1048903" name="箭头: 右 16"/>
          <p:cNvSpPr/>
          <p:nvPr/>
        </p:nvSpPr>
        <p:spPr>
          <a:xfrm>
            <a:off x="3462876" y="2391880"/>
            <a:ext cx="644376" cy="359665"/>
          </a:xfrm>
          <a:prstGeom prst="rightArrow">
            <a:avLst/>
          </a:prstGeom>
          <a:solidFill>
            <a:srgbClr val="FF0000"/>
          </a:solidFill>
          <a:ln w="12700" cap="flat" cmpd="sng" algn="ctr">
            <a:solidFill>
              <a:srgbClr val="FF0000"/>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z="2400">
              <a:solidFill>
                <a:sysClr val="window" lastClr="FFFFFF"/>
              </a:solidFill>
              <a:latin typeface="等线" panose="02010600030101010101" charset="-122"/>
              <a:ea typeface="等线" panose="02010600030101010101" charset="-122"/>
            </a:endParaRPr>
          </a:p>
        </p:txBody>
      </p:sp>
      <p:sp>
        <p:nvSpPr>
          <p:cNvPr id="1048904" name="箭头: 右 21"/>
          <p:cNvSpPr/>
          <p:nvPr/>
        </p:nvSpPr>
        <p:spPr>
          <a:xfrm>
            <a:off x="7440537" y="2391880"/>
            <a:ext cx="644376" cy="359665"/>
          </a:xfrm>
          <a:prstGeom prst="rightArrow">
            <a:avLst/>
          </a:prstGeom>
          <a:solidFill>
            <a:srgbClr val="FF0000"/>
          </a:solidFill>
          <a:ln w="12700" cap="flat" cmpd="sng" algn="ctr">
            <a:solidFill>
              <a:srgbClr val="FF0000"/>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z="2400">
              <a:solidFill>
                <a:sysClr val="window" lastClr="FFFFFF"/>
              </a:solidFill>
              <a:latin typeface="等线" panose="02010600030101010101" charset="-122"/>
              <a:ea typeface="等线" panose="02010600030101010101" charset="-122"/>
            </a:endParaRPr>
          </a:p>
        </p:txBody>
      </p:sp>
      <p:grpSp>
        <p:nvGrpSpPr>
          <p:cNvPr id="296" name="组合 20"/>
          <p:cNvGrpSpPr/>
          <p:nvPr/>
        </p:nvGrpSpPr>
        <p:grpSpPr>
          <a:xfrm>
            <a:off x="4461977" y="895224"/>
            <a:ext cx="2768868" cy="2993309"/>
            <a:chOff x="3220495" y="603978"/>
            <a:chExt cx="2076651" cy="2244982"/>
          </a:xfrm>
        </p:grpSpPr>
        <p:pic>
          <p:nvPicPr>
            <p:cNvPr id="2097332" name="图片 19"/>
            <p:cNvPicPr>
              <a:picLocks noChangeAspect="1"/>
            </p:cNvPicPr>
            <p:nvPr/>
          </p:nvPicPr>
          <p:blipFill rotWithShape="1">
            <a:blip r:embed="rId7" cstate="print"/>
            <a:srcRect t="79509"/>
            <a:stretch>
              <a:fillRect/>
            </a:stretch>
          </p:blipFill>
          <p:spPr>
            <a:xfrm>
              <a:off x="3229836" y="1690098"/>
              <a:ext cx="2067310" cy="944520"/>
            </a:xfrm>
            <a:prstGeom prst="rect">
              <a:avLst/>
            </a:prstGeom>
          </p:spPr>
        </p:pic>
        <p:sp>
          <p:nvSpPr>
            <p:cNvPr id="1048905" name="矩形: 圆角 22"/>
            <p:cNvSpPr/>
            <p:nvPr/>
          </p:nvSpPr>
          <p:spPr>
            <a:xfrm>
              <a:off x="3897904" y="2332173"/>
              <a:ext cx="1008070" cy="335142"/>
            </a:xfrm>
            <a:prstGeom prst="roundRect">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dirty="0">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pic>
          <p:nvPicPr>
            <p:cNvPr id="2097333" name="图片 23"/>
            <p:cNvPicPr>
              <a:picLocks noChangeAspect="1"/>
            </p:cNvPicPr>
            <p:nvPr/>
          </p:nvPicPr>
          <p:blipFill rotWithShape="1">
            <a:blip r:embed="rId8" cstate="print"/>
            <a:srcRect t="3759" b="72769"/>
            <a:stretch>
              <a:fillRect/>
            </a:stretch>
          </p:blipFill>
          <p:spPr>
            <a:xfrm>
              <a:off x="3220495" y="603978"/>
              <a:ext cx="2067310" cy="1081889"/>
            </a:xfrm>
            <a:prstGeom prst="rect">
              <a:avLst/>
            </a:prstGeom>
          </p:spPr>
        </p:pic>
        <p:pic>
          <p:nvPicPr>
            <p:cNvPr id="2097334" name="图片 24"/>
            <p:cNvPicPr>
              <a:picLocks noChangeAspect="1"/>
            </p:cNvPicPr>
            <p:nvPr/>
          </p:nvPicPr>
          <p:blipFill>
            <a:blip r:embed="rId9" cstate="print"/>
            <a:stretch>
              <a:fillRect/>
            </a:stretch>
          </p:blipFill>
          <p:spPr>
            <a:xfrm>
              <a:off x="4283980" y="2560940"/>
              <a:ext cx="288020" cy="288020"/>
            </a:xfrm>
            <a:prstGeom prst="rect">
              <a:avLst/>
            </a:prstGeom>
          </p:spPr>
        </p:pic>
      </p:grpSp>
      <p:sp>
        <p:nvSpPr>
          <p:cNvPr id="1048906" name="文本框 25"/>
          <p:cNvSpPr txBox="1"/>
          <p:nvPr/>
        </p:nvSpPr>
        <p:spPr>
          <a:xfrm>
            <a:off x="3468052" y="3692658"/>
            <a:ext cx="4471867" cy="2225040"/>
          </a:xfrm>
          <a:prstGeom prst="rect">
            <a:avLst/>
          </a:prstGeom>
          <a:noFill/>
        </p:spPr>
        <p:txBody>
          <a:bodyPr wrap="square" rtlCol="0">
            <a:spAutoFit/>
          </a:bodyPr>
          <a:lstStyle/>
          <a:p>
            <a:pPr defTabSz="1219200" fontAlgn="base">
              <a:lnSpc>
                <a:spcPct val="15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进入</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广东工业大学”企业号，选择</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网上办事大厅</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，点击功能键“进入大厅”弹出菜单，再点击“学生活动申请”进入系统</a:t>
            </a:r>
            <a:endParaRPr lang="zh-CN" altLang="en-US" sz="2665" dirty="0">
              <a:solidFill>
                <a:srgbClr val="000000"/>
              </a:solidFill>
              <a:latin typeface="微软雅黑" panose="020B0503020204020204" pitchFamily="34" charset="-122"/>
              <a:ea typeface="微软雅黑" panose="020B0503020204020204" pitchFamily="34" charset="-122"/>
            </a:endParaRPr>
          </a:p>
        </p:txBody>
      </p:sp>
      <p:pic>
        <p:nvPicPr>
          <p:cNvPr id="2097335" name="图片 1" descr="微信图片_20220512220434"/>
          <p:cNvPicPr>
            <a:picLocks noChangeAspect="1"/>
          </p:cNvPicPr>
          <p:nvPr/>
        </p:nvPicPr>
        <p:blipFill>
          <a:blip r:embed="rId10"/>
          <a:stretch>
            <a:fillRect/>
          </a:stretch>
        </p:blipFill>
        <p:spPr>
          <a:xfrm>
            <a:off x="311150" y="835660"/>
            <a:ext cx="2867025" cy="5865495"/>
          </a:xfrm>
          <a:prstGeom prst="rect">
            <a:avLst/>
          </a:prstGeom>
        </p:spPr>
      </p:pic>
      <p:sp>
        <p:nvSpPr>
          <p:cNvPr id="1048907" name="矩形: 圆角 22"/>
          <p:cNvSpPr/>
          <p:nvPr/>
        </p:nvSpPr>
        <p:spPr>
          <a:xfrm>
            <a:off x="311150" y="4366260"/>
            <a:ext cx="2867025" cy="447040"/>
          </a:xfrm>
          <a:prstGeom prst="roundRect">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dirty="0">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pic>
        <p:nvPicPr>
          <p:cNvPr id="2097336" name="图片 17"/>
          <p:cNvPicPr>
            <a:picLocks noChangeAspect="1"/>
          </p:cNvPicPr>
          <p:nvPr/>
        </p:nvPicPr>
        <p:blipFill>
          <a:blip r:embed="rId9" cstate="print"/>
          <a:stretch>
            <a:fillRect/>
          </a:stretch>
        </p:blipFill>
        <p:spPr>
          <a:xfrm>
            <a:off x="2152456" y="4724745"/>
            <a:ext cx="384027" cy="382385"/>
          </a:xfrm>
          <a:prstGeom prst="rect">
            <a:avLst/>
          </a:prstGeom>
        </p:spPr>
      </p:pic>
      <p:grpSp>
        <p:nvGrpSpPr>
          <p:cNvPr id="297" name="组合 5"/>
          <p:cNvGrpSpPr/>
          <p:nvPr/>
        </p:nvGrpSpPr>
        <p:grpSpPr>
          <a:xfrm>
            <a:off x="8231072" y="989647"/>
            <a:ext cx="2811835" cy="5557520"/>
            <a:chOff x="8166680" y="1185522"/>
            <a:chExt cx="2811835" cy="5557520"/>
          </a:xfrm>
        </p:grpSpPr>
        <p:pic>
          <p:nvPicPr>
            <p:cNvPr id="2097337" name="图片 18" descr="微信图片_20220512220626"/>
            <p:cNvPicPr>
              <a:picLocks noChangeAspect="1"/>
            </p:cNvPicPr>
            <p:nvPr/>
          </p:nvPicPr>
          <p:blipFill>
            <a:blip r:embed="rId11"/>
            <a:stretch>
              <a:fillRect/>
            </a:stretch>
          </p:blipFill>
          <p:spPr>
            <a:xfrm>
              <a:off x="8166680" y="1185522"/>
              <a:ext cx="2798445" cy="5557520"/>
            </a:xfrm>
            <a:prstGeom prst="rect">
              <a:avLst/>
            </a:prstGeom>
          </p:spPr>
        </p:pic>
        <p:sp>
          <p:nvSpPr>
            <p:cNvPr id="1048908" name="矩形: 圆角 13"/>
            <p:cNvSpPr/>
            <p:nvPr/>
          </p:nvSpPr>
          <p:spPr>
            <a:xfrm>
              <a:off x="8179435" y="3888740"/>
              <a:ext cx="2799080" cy="575310"/>
            </a:xfrm>
            <a:prstGeom prst="roundRect">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dirty="0">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pic>
          <p:nvPicPr>
            <p:cNvPr id="2097338" name="图片 26"/>
            <p:cNvPicPr>
              <a:picLocks noChangeAspect="1"/>
            </p:cNvPicPr>
            <p:nvPr/>
          </p:nvPicPr>
          <p:blipFill>
            <a:blip r:embed="rId9" cstate="print"/>
            <a:stretch>
              <a:fillRect/>
            </a:stretch>
          </p:blipFill>
          <p:spPr>
            <a:xfrm>
              <a:off x="9615569" y="4398587"/>
              <a:ext cx="384027" cy="382385"/>
            </a:xfrm>
            <a:prstGeom prst="rect">
              <a:avLst/>
            </a:prstGeom>
          </p:spPr>
        </p:pic>
      </p:grpSp>
      <p:grpSp>
        <p:nvGrpSpPr>
          <p:cNvPr id="298" name="组合 34"/>
          <p:cNvGrpSpPr/>
          <p:nvPr/>
        </p:nvGrpSpPr>
        <p:grpSpPr>
          <a:xfrm>
            <a:off x="102416" y="13367"/>
            <a:ext cx="3326947" cy="844863"/>
            <a:chOff x="102416" y="13367"/>
            <a:chExt cx="3326947" cy="844863"/>
          </a:xfrm>
        </p:grpSpPr>
        <p:pic>
          <p:nvPicPr>
            <p:cNvPr id="2097339" name="图片 35" descr="6ad9f54860ac393af1f881146218cc7"/>
            <p:cNvPicPr>
              <a:picLocks noChangeAspect="1"/>
            </p:cNvPicPr>
            <p:nvPr/>
          </p:nvPicPr>
          <p:blipFill>
            <a:blip r:embed="rId12"/>
            <a:stretch>
              <a:fillRect/>
            </a:stretch>
          </p:blipFill>
          <p:spPr>
            <a:xfrm>
              <a:off x="892658" y="65690"/>
              <a:ext cx="2536705" cy="792540"/>
            </a:xfrm>
            <a:prstGeom prst="rect">
              <a:avLst/>
            </a:prstGeom>
          </p:spPr>
        </p:pic>
        <p:pic>
          <p:nvPicPr>
            <p:cNvPr id="2097340" name="图片 36" descr="C:\Users\a9417\Desktop\团委\团徽团旗\团徽1024_1044.png团徽1024_1044"/>
            <p:cNvPicPr>
              <a:picLocks noChangeAspect="1"/>
            </p:cNvPicPr>
            <p:nvPr/>
          </p:nvPicPr>
          <p:blipFill>
            <a:blip r:embed="rId13"/>
            <a:srcRect/>
            <a:stretch>
              <a:fillRect/>
            </a:stretch>
          </p:blipFill>
          <p:spPr>
            <a:xfrm>
              <a:off x="102416" y="13367"/>
              <a:ext cx="790242" cy="805906"/>
            </a:xfrm>
            <a:prstGeom prst="rect">
              <a:avLst/>
            </a:prstGeom>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903"/>
                                        </p:tgtEl>
                                        <p:attrNameLst>
                                          <p:attrName>style.visibility</p:attrName>
                                        </p:attrNameLst>
                                      </p:cBhvr>
                                      <p:to>
                                        <p:strVal val="visible"/>
                                      </p:to>
                                    </p:set>
                                    <p:animEffect transition="in" filter="fade">
                                      <p:cBhvr>
                                        <p:cTn id="7" dur="500"/>
                                        <p:tgtEl>
                                          <p:spTgt spid="10489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48904"/>
                                        </p:tgtEl>
                                        <p:attrNameLst>
                                          <p:attrName>style.visibility</p:attrName>
                                        </p:attrNameLst>
                                      </p:cBhvr>
                                      <p:to>
                                        <p:strVal val="visible"/>
                                      </p:to>
                                    </p:set>
                                    <p:animEffect transition="in" filter="fade">
                                      <p:cBhvr>
                                        <p:cTn id="16" dur="500"/>
                                        <p:tgtEl>
                                          <p:spTgt spid="104890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3" grpId="0" animBg="1"/>
      <p:bldP spid="104890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41" name="图片 20"/>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912" name="矩形 23"/>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42" name="图片 1" descr="微信图片_20220512215646"/>
          <p:cNvPicPr>
            <a:picLocks noChangeAspect="1"/>
          </p:cNvPicPr>
          <p:nvPr/>
        </p:nvPicPr>
        <p:blipFill>
          <a:blip r:embed="rId4"/>
          <a:stretch>
            <a:fillRect/>
          </a:stretch>
        </p:blipFill>
        <p:spPr>
          <a:xfrm>
            <a:off x="332740" y="791210"/>
            <a:ext cx="10231120" cy="5693410"/>
          </a:xfrm>
          <a:prstGeom prst="rect">
            <a:avLst/>
          </a:prstGeom>
        </p:spPr>
      </p:pic>
      <p:pic>
        <p:nvPicPr>
          <p:cNvPr id="2097343" name="淘宝网chenying0907出品 10"/>
          <p:cNvPicPr>
            <a:picLocks noChangeAspect="1"/>
          </p:cNvPicPr>
          <p:nvPr/>
        </p:nvPicPr>
        <p:blipFill>
          <a:blip r:embed="rId5"/>
          <a:srcRect l="83791" t="4922" r="1271" b="64407"/>
          <a:stretch>
            <a:fillRect/>
          </a:stretch>
        </p:blipFill>
        <p:spPr>
          <a:xfrm>
            <a:off x="9264220" y="0"/>
            <a:ext cx="1822451" cy="2101851"/>
          </a:xfrm>
          <a:prstGeom prst="rect">
            <a:avLst/>
          </a:prstGeom>
          <a:noFill/>
          <a:ln w="9525">
            <a:noFill/>
          </a:ln>
        </p:spPr>
      </p:pic>
      <p:pic>
        <p:nvPicPr>
          <p:cNvPr id="2097344" name="图片 7"/>
          <p:cNvPicPr>
            <a:picLocks noChangeAspect="1"/>
          </p:cNvPicPr>
          <p:nvPr/>
        </p:nvPicPr>
        <p:blipFill>
          <a:blip r:embed="rId6">
            <a:duotone>
              <a:prstClr val="black"/>
              <a:srgbClr val="F50303">
                <a:tint val="45000"/>
                <a:satMod val="400000"/>
              </a:srgbClr>
            </a:duotone>
          </a:blip>
          <a:stretch>
            <a:fillRect/>
          </a:stretch>
        </p:blipFill>
        <p:spPr>
          <a:xfrm>
            <a:off x="4559894" y="415507"/>
            <a:ext cx="2964101" cy="375952"/>
          </a:xfrm>
          <a:prstGeom prst="rect">
            <a:avLst/>
          </a:prstGeom>
        </p:spPr>
      </p:pic>
      <p:sp>
        <p:nvSpPr>
          <p:cNvPr id="1048913" name="文本框 8"/>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grpSp>
        <p:nvGrpSpPr>
          <p:cNvPr id="302" name="组合 12"/>
          <p:cNvGrpSpPr/>
          <p:nvPr/>
        </p:nvGrpSpPr>
        <p:grpSpPr>
          <a:xfrm>
            <a:off x="8413693" y="1305649"/>
            <a:ext cx="1923624" cy="999419"/>
            <a:chOff x="6225497" y="953519"/>
            <a:chExt cx="1442718" cy="749564"/>
          </a:xfrm>
        </p:grpSpPr>
        <p:cxnSp>
          <p:nvCxnSpPr>
            <p:cNvPr id="3145730" name="直接箭头连接符 9"/>
            <p:cNvCxnSpPr>
              <a:cxnSpLocks/>
            </p:cNvCxnSpPr>
            <p:nvPr/>
          </p:nvCxnSpPr>
          <p:spPr>
            <a:xfrm flipV="1">
              <a:off x="6804155" y="953519"/>
              <a:ext cx="0" cy="43414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48914" name="文本框 16"/>
            <p:cNvSpPr txBox="1"/>
            <p:nvPr/>
          </p:nvSpPr>
          <p:spPr>
            <a:xfrm>
              <a:off x="6225497" y="1387660"/>
              <a:ext cx="1442718" cy="315423"/>
            </a:xfrm>
            <a:prstGeom prst="rect">
              <a:avLst/>
            </a:prstGeom>
            <a:noFill/>
          </p:spPr>
          <p:txBody>
            <a:bodyPr wrap="square" rtlCol="0">
              <a:spAutoFit/>
            </a:bodyPr>
            <a:lstStyle/>
            <a:p>
              <a:pPr defTabSz="1219200" fontAlgn="base">
                <a:spcBef>
                  <a:spcPct val="0"/>
                </a:spcBef>
                <a:spcAft>
                  <a:spcPct val="0"/>
                </a:spcAft>
              </a:pPr>
              <a:r>
                <a:rPr lang="zh-CN" altLang="en-US" sz="2135" b="1" dirty="0">
                  <a:solidFill>
                    <a:srgbClr val="FF0000"/>
                  </a:solidFill>
                  <a:latin typeface="微软雅黑" panose="020B0503020204020204" pitchFamily="34" charset="-122"/>
                  <a:ea typeface="微软雅黑" panose="020B0503020204020204" pitchFamily="34" charset="-122"/>
                </a:rPr>
                <a:t>点此提交申请</a:t>
              </a:r>
            </a:p>
          </p:txBody>
        </p:sp>
      </p:grpSp>
      <p:grpSp>
        <p:nvGrpSpPr>
          <p:cNvPr id="303" name="组合 3"/>
          <p:cNvGrpSpPr/>
          <p:nvPr/>
        </p:nvGrpSpPr>
        <p:grpSpPr>
          <a:xfrm>
            <a:off x="2011137" y="1795605"/>
            <a:ext cx="2735767" cy="875319"/>
            <a:chOff x="1619795" y="1387660"/>
            <a:chExt cx="2051825" cy="656489"/>
          </a:xfrm>
        </p:grpSpPr>
        <p:cxnSp>
          <p:nvCxnSpPr>
            <p:cNvPr id="3145731" name="直接箭头连接符 18"/>
            <p:cNvCxnSpPr>
              <a:cxnSpLocks/>
            </p:cNvCxnSpPr>
            <p:nvPr/>
          </p:nvCxnSpPr>
          <p:spPr>
            <a:xfrm flipH="1" flipV="1">
              <a:off x="1619795" y="1387660"/>
              <a:ext cx="1054062" cy="42222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48915" name="文本框 19"/>
            <p:cNvSpPr txBox="1"/>
            <p:nvPr/>
          </p:nvSpPr>
          <p:spPr>
            <a:xfrm>
              <a:off x="2627865" y="1728726"/>
              <a:ext cx="1043755" cy="315423"/>
            </a:xfrm>
            <a:prstGeom prst="rect">
              <a:avLst/>
            </a:prstGeom>
            <a:noFill/>
          </p:spPr>
          <p:txBody>
            <a:bodyPr wrap="square" rtlCol="0">
              <a:spAutoFit/>
            </a:bodyPr>
            <a:lstStyle/>
            <a:p>
              <a:pPr defTabSz="1219200" fontAlgn="base">
                <a:spcBef>
                  <a:spcPct val="0"/>
                </a:spcBef>
                <a:spcAft>
                  <a:spcPct val="0"/>
                </a:spcAft>
              </a:pPr>
              <a:r>
                <a:rPr lang="zh-CN" altLang="en-US" sz="2135" b="1" dirty="0">
                  <a:solidFill>
                    <a:srgbClr val="FF0000"/>
                  </a:solidFill>
                  <a:latin typeface="微软雅黑" panose="020B0503020204020204" pitchFamily="34" charset="-122"/>
                  <a:ea typeface="微软雅黑" panose="020B0503020204020204" pitchFamily="34" charset="-122"/>
                </a:rPr>
                <a:t>当前流程</a:t>
              </a:r>
            </a:p>
          </p:txBody>
        </p:sp>
      </p:grpSp>
      <p:grpSp>
        <p:nvGrpSpPr>
          <p:cNvPr id="304" name="组合 6"/>
          <p:cNvGrpSpPr/>
          <p:nvPr/>
        </p:nvGrpSpPr>
        <p:grpSpPr>
          <a:xfrm>
            <a:off x="6896229" y="791390"/>
            <a:ext cx="2009131" cy="1879144"/>
            <a:chOff x="5100258" y="562110"/>
            <a:chExt cx="1506848" cy="1409358"/>
          </a:xfrm>
        </p:grpSpPr>
        <p:sp>
          <p:nvSpPr>
            <p:cNvPr id="1048916" name="矩形: 圆角 11"/>
            <p:cNvSpPr/>
            <p:nvPr/>
          </p:nvSpPr>
          <p:spPr>
            <a:xfrm>
              <a:off x="6084105" y="562110"/>
              <a:ext cx="523001" cy="218642"/>
            </a:xfrm>
            <a:prstGeom prst="roundRect">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dirty="0">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cxnSp>
          <p:nvCxnSpPr>
            <p:cNvPr id="3145732" name="直接箭头连接符 21"/>
            <p:cNvCxnSpPr>
              <a:cxnSpLocks/>
            </p:cNvCxnSpPr>
            <p:nvPr/>
          </p:nvCxnSpPr>
          <p:spPr>
            <a:xfrm flipV="1">
              <a:off x="5575531" y="743225"/>
              <a:ext cx="607402" cy="89246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48917" name="文本框 22"/>
            <p:cNvSpPr txBox="1"/>
            <p:nvPr/>
          </p:nvSpPr>
          <p:spPr>
            <a:xfrm>
              <a:off x="5100258" y="1625219"/>
              <a:ext cx="1054459" cy="346249"/>
            </a:xfrm>
            <a:prstGeom prst="rect">
              <a:avLst/>
            </a:prstGeom>
            <a:noFill/>
          </p:spPr>
          <p:txBody>
            <a:bodyPr wrap="square" rtlCol="0">
              <a:spAutoFit/>
            </a:bodyPr>
            <a:lstStyle/>
            <a:p>
              <a:pPr defTabSz="1219200" fontAlgn="base">
                <a:spcBef>
                  <a:spcPct val="0"/>
                </a:spcBef>
                <a:spcAft>
                  <a:spcPct val="0"/>
                </a:spcAft>
              </a:pPr>
              <a:r>
                <a:rPr lang="zh-CN" altLang="en-US" sz="2400" b="1" dirty="0">
                  <a:solidFill>
                    <a:srgbClr val="FF0000"/>
                  </a:solidFill>
                  <a:latin typeface="微软雅黑" panose="020B0503020204020204" pitchFamily="34" charset="-122"/>
                  <a:ea typeface="微软雅黑" panose="020B0503020204020204" pitchFamily="34" charset="-122"/>
                </a:rPr>
                <a:t>流水号</a:t>
              </a:r>
            </a:p>
          </p:txBody>
        </p:sp>
      </p:grpSp>
      <p:sp>
        <p:nvSpPr>
          <p:cNvPr id="1048918" name="圆角矩形 26"/>
          <p:cNvSpPr/>
          <p:nvPr/>
        </p:nvSpPr>
        <p:spPr>
          <a:xfrm>
            <a:off x="8606712" y="193159"/>
            <a:ext cx="1440000" cy="499200"/>
          </a:xfrm>
          <a:prstGeom prst="roundRect">
            <a:avLst>
              <a:gd name="adj" fmla="val 910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4965" fontAlgn="base">
              <a:spcBef>
                <a:spcPct val="0"/>
              </a:spcBef>
              <a:spcAft>
                <a:spcPct val="0"/>
              </a:spcAft>
            </a:pPr>
            <a:r>
              <a:rPr lang="zh-CN" altLang="en-US" sz="2135" b="1" dirty="0">
                <a:solidFill>
                  <a:prstClr val="white"/>
                </a:solidFill>
                <a:latin typeface="微软雅黑" panose="020B0503020204020204" pitchFamily="34" charset="-122"/>
                <a:ea typeface="微软雅黑" panose="020B0503020204020204" pitchFamily="34" charset="-122"/>
              </a:rPr>
              <a:t>申请页面</a:t>
            </a:r>
            <a:endParaRPr lang="zh-CN" altLang="en-US" sz="1865" dirty="0">
              <a:solidFill>
                <a:prstClr val="white"/>
              </a:solidFill>
              <a:latin typeface="微软雅黑" panose="020B0503020204020204" pitchFamily="34" charset="-122"/>
              <a:ea typeface="微软雅黑" panose="020B0503020204020204" pitchFamily="34" charset="-122"/>
            </a:endParaRPr>
          </a:p>
        </p:txBody>
      </p:sp>
      <p:grpSp>
        <p:nvGrpSpPr>
          <p:cNvPr id="305" name="组合 24"/>
          <p:cNvGrpSpPr/>
          <p:nvPr/>
        </p:nvGrpSpPr>
        <p:grpSpPr>
          <a:xfrm>
            <a:off x="102416" y="13367"/>
            <a:ext cx="3326947" cy="844863"/>
            <a:chOff x="102416" y="13367"/>
            <a:chExt cx="3326947" cy="844863"/>
          </a:xfrm>
        </p:grpSpPr>
        <p:pic>
          <p:nvPicPr>
            <p:cNvPr id="2097345" name="图片 25" descr="6ad9f54860ac393af1f881146218cc7"/>
            <p:cNvPicPr>
              <a:picLocks noChangeAspect="1"/>
            </p:cNvPicPr>
            <p:nvPr/>
          </p:nvPicPr>
          <p:blipFill>
            <a:blip r:embed="rId7"/>
            <a:stretch>
              <a:fillRect/>
            </a:stretch>
          </p:blipFill>
          <p:spPr>
            <a:xfrm>
              <a:off x="892658" y="65690"/>
              <a:ext cx="2536705" cy="792540"/>
            </a:xfrm>
            <a:prstGeom prst="rect">
              <a:avLst/>
            </a:prstGeom>
          </p:spPr>
        </p:pic>
        <p:pic>
          <p:nvPicPr>
            <p:cNvPr id="2097346" name="图片 26" descr="C:\Users\a9417\Desktop\团委\团徽团旗\团徽1024_1044.png团徽1024_1044"/>
            <p:cNvPicPr>
              <a:picLocks noChangeAspect="1"/>
            </p:cNvPicPr>
            <p:nvPr/>
          </p:nvPicPr>
          <p:blipFill>
            <a:blip r:embed="rId8"/>
            <a:srcRect/>
            <a:stretch>
              <a:fillRect/>
            </a:stretch>
          </p:blipFill>
          <p:spPr>
            <a:xfrm>
              <a:off x="102416" y="13367"/>
              <a:ext cx="790242" cy="805906"/>
            </a:xfrm>
            <a:prstGeom prst="rect">
              <a:avLst/>
            </a:prstGeom>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47" name="图片 18"/>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922" name="矩形 19"/>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48" name="图片 1" descr="微信图片_20220512215904"/>
          <p:cNvPicPr>
            <a:picLocks noChangeAspect="1"/>
          </p:cNvPicPr>
          <p:nvPr/>
        </p:nvPicPr>
        <p:blipFill>
          <a:blip r:embed="rId4"/>
          <a:stretch>
            <a:fillRect/>
          </a:stretch>
        </p:blipFill>
        <p:spPr>
          <a:xfrm>
            <a:off x="0" y="1496060"/>
            <a:ext cx="12192000" cy="4100195"/>
          </a:xfrm>
          <a:prstGeom prst="rect">
            <a:avLst/>
          </a:prstGeom>
        </p:spPr>
      </p:pic>
      <p:pic>
        <p:nvPicPr>
          <p:cNvPr id="2097349" name="淘宝网chenying0907出品 10"/>
          <p:cNvPicPr>
            <a:picLocks noChangeAspect="1"/>
          </p:cNvPicPr>
          <p:nvPr/>
        </p:nvPicPr>
        <p:blipFill>
          <a:blip r:embed="rId5"/>
          <a:srcRect l="83791" t="4922" r="1271" b="64407"/>
          <a:stretch>
            <a:fillRect/>
          </a:stretch>
        </p:blipFill>
        <p:spPr>
          <a:xfrm>
            <a:off x="9264220" y="0"/>
            <a:ext cx="1822451" cy="2101851"/>
          </a:xfrm>
          <a:prstGeom prst="rect">
            <a:avLst/>
          </a:prstGeom>
          <a:noFill/>
          <a:ln w="9525">
            <a:noFill/>
          </a:ln>
        </p:spPr>
      </p:pic>
      <p:pic>
        <p:nvPicPr>
          <p:cNvPr id="2097350" name="图片 7"/>
          <p:cNvPicPr>
            <a:picLocks noChangeAspect="1"/>
          </p:cNvPicPr>
          <p:nvPr/>
        </p:nvPicPr>
        <p:blipFill>
          <a:blip r:embed="rId6">
            <a:duotone>
              <a:prstClr val="black"/>
              <a:srgbClr val="F50303">
                <a:tint val="45000"/>
                <a:satMod val="400000"/>
              </a:srgbClr>
            </a:duotone>
          </a:blip>
          <a:stretch>
            <a:fillRect/>
          </a:stretch>
        </p:blipFill>
        <p:spPr>
          <a:xfrm>
            <a:off x="4559894" y="415507"/>
            <a:ext cx="2964101" cy="375952"/>
          </a:xfrm>
          <a:prstGeom prst="rect">
            <a:avLst/>
          </a:prstGeom>
        </p:spPr>
      </p:pic>
      <p:sp>
        <p:nvSpPr>
          <p:cNvPr id="1048923" name="文本框 6"/>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sp>
        <p:nvSpPr>
          <p:cNvPr id="1048924" name="圆角矩形 26"/>
          <p:cNvSpPr/>
          <p:nvPr/>
        </p:nvSpPr>
        <p:spPr>
          <a:xfrm>
            <a:off x="8606712" y="193159"/>
            <a:ext cx="1440000" cy="499200"/>
          </a:xfrm>
          <a:prstGeom prst="roundRect">
            <a:avLst>
              <a:gd name="adj" fmla="val 910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4965" fontAlgn="base">
              <a:spcBef>
                <a:spcPct val="0"/>
              </a:spcBef>
              <a:spcAft>
                <a:spcPct val="0"/>
              </a:spcAft>
            </a:pPr>
            <a:r>
              <a:rPr lang="zh-CN" altLang="en-US" sz="2135" b="1" dirty="0">
                <a:solidFill>
                  <a:prstClr val="white"/>
                </a:solidFill>
                <a:latin typeface="微软雅黑" panose="020B0503020204020204" pitchFamily="34" charset="-122"/>
                <a:ea typeface="微软雅黑" panose="020B0503020204020204" pitchFamily="34" charset="-122"/>
              </a:rPr>
              <a:t>信息填写</a:t>
            </a:r>
            <a:endParaRPr lang="zh-CN" altLang="en-US" sz="1865" dirty="0">
              <a:solidFill>
                <a:prstClr val="white"/>
              </a:solidFill>
              <a:latin typeface="微软雅黑" panose="020B0503020204020204" pitchFamily="34" charset="-122"/>
              <a:ea typeface="微软雅黑" panose="020B0503020204020204" pitchFamily="34" charset="-122"/>
            </a:endParaRPr>
          </a:p>
        </p:txBody>
      </p:sp>
      <p:sp>
        <p:nvSpPr>
          <p:cNvPr id="1048925" name="文本框 5"/>
          <p:cNvSpPr txBox="1"/>
          <p:nvPr/>
        </p:nvSpPr>
        <p:spPr>
          <a:xfrm>
            <a:off x="2158648" y="2343623"/>
            <a:ext cx="3744261" cy="461665"/>
          </a:xfrm>
          <a:prstGeom prst="rect">
            <a:avLst/>
          </a:prstGeom>
          <a:noFill/>
        </p:spPr>
        <p:txBody>
          <a:bodyPr wrap="square" rtlCol="0">
            <a:spAutoFit/>
          </a:bodyPr>
          <a:lstStyle/>
          <a:p>
            <a:pPr defTabSz="1219200" fontAlgn="base">
              <a:spcBef>
                <a:spcPct val="0"/>
              </a:spcBef>
              <a:spcAft>
                <a:spcPct val="0"/>
              </a:spcAft>
            </a:pPr>
            <a:r>
              <a:rPr lang="zh-CN" altLang="en-US" sz="2400" dirty="0">
                <a:solidFill>
                  <a:srgbClr val="FF0000"/>
                </a:solidFill>
                <a:latin typeface="微软雅黑" panose="020B0503020204020204" pitchFamily="34" charset="-122"/>
                <a:ea typeface="微软雅黑" panose="020B0503020204020204" pitchFamily="34" charset="-122"/>
              </a:rPr>
              <a:t>填写完整的组织</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社团名称</a:t>
            </a:r>
          </a:p>
        </p:txBody>
      </p:sp>
      <p:grpSp>
        <p:nvGrpSpPr>
          <p:cNvPr id="309" name="组合 8"/>
          <p:cNvGrpSpPr/>
          <p:nvPr/>
        </p:nvGrpSpPr>
        <p:grpSpPr>
          <a:xfrm>
            <a:off x="8975123" y="1288695"/>
            <a:ext cx="2592180" cy="1145899"/>
            <a:chOff x="6731342" y="966521"/>
            <a:chExt cx="1944135" cy="859424"/>
          </a:xfrm>
        </p:grpSpPr>
        <p:cxnSp>
          <p:nvCxnSpPr>
            <p:cNvPr id="3145733" name="直接箭头连接符 11"/>
            <p:cNvCxnSpPr>
              <a:cxnSpLocks/>
            </p:cNvCxnSpPr>
            <p:nvPr/>
          </p:nvCxnSpPr>
          <p:spPr>
            <a:xfrm>
              <a:off x="7451392" y="1253682"/>
              <a:ext cx="187820" cy="57226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48926" name="文本框 14"/>
            <p:cNvSpPr txBox="1"/>
            <p:nvPr/>
          </p:nvSpPr>
          <p:spPr>
            <a:xfrm>
              <a:off x="6731342" y="966521"/>
              <a:ext cx="1944135" cy="346249"/>
            </a:xfrm>
            <a:prstGeom prst="rect">
              <a:avLst/>
            </a:prstGeom>
            <a:noFill/>
          </p:spPr>
          <p:txBody>
            <a:bodyPr wrap="square" rtlCol="0">
              <a:spAutoFit/>
            </a:bodyPr>
            <a:lstStyle/>
            <a:p>
              <a:pPr defTabSz="1219200" fontAlgn="base">
                <a:spcBef>
                  <a:spcPct val="0"/>
                </a:spcBef>
                <a:spcAft>
                  <a:spcPct val="0"/>
                </a:spcAft>
              </a:pPr>
              <a:r>
                <a:rPr lang="zh-CN" altLang="en-US" sz="2400" dirty="0">
                  <a:solidFill>
                    <a:srgbClr val="FF0000"/>
                  </a:solidFill>
                  <a:latin typeface="微软雅黑" panose="020B0503020204020204" pitchFamily="34" charset="-122"/>
                  <a:ea typeface="微软雅黑" panose="020B0503020204020204" pitchFamily="34" charset="-122"/>
                </a:rPr>
                <a:t>提交申请的时间</a:t>
              </a:r>
            </a:p>
          </p:txBody>
        </p:sp>
      </p:grpSp>
      <p:sp>
        <p:nvSpPr>
          <p:cNvPr id="1048927" name="TextBox 18"/>
          <p:cNvSpPr txBox="1"/>
          <p:nvPr/>
        </p:nvSpPr>
        <p:spPr>
          <a:xfrm>
            <a:off x="3555994" y="2824465"/>
            <a:ext cx="8412480" cy="447040"/>
          </a:xfrm>
          <a:prstGeom prst="rect">
            <a:avLst/>
          </a:prstGeom>
          <a:noFill/>
        </p:spPr>
        <p:txBody>
          <a:bodyPr wrap="none" rtlCol="0">
            <a:spAutoFit/>
          </a:bodyPr>
          <a:lstStyle/>
          <a:p>
            <a:pPr defTabSz="1624965" fontAlgn="base">
              <a:spcBef>
                <a:spcPct val="0"/>
              </a:spcBef>
              <a:spcAft>
                <a:spcPct val="0"/>
              </a:spcAft>
            </a:pPr>
            <a:r>
              <a:rPr lang="zh-CN" altLang="en-US" sz="2400" dirty="0">
                <a:solidFill>
                  <a:srgbClr val="FF0000"/>
                </a:solidFill>
                <a:latin typeface="微软雅黑" panose="020B0503020204020204" pitchFamily="34" charset="-122"/>
                <a:ea typeface="微软雅黑" panose="020B0503020204020204" pitchFamily="34" charset="-122"/>
              </a:rPr>
              <a:t>活动的全称；如果是场地预约，则在全称后备注“（预约）</a:t>
            </a:r>
            <a:r>
              <a:rPr lang="en-US" altLang="zh-CN" sz="2400" dirty="0">
                <a:solidFill>
                  <a:srgbClr val="FF0000"/>
                </a:solidFill>
                <a:latin typeface="微软雅黑" panose="020B0503020204020204" pitchFamily="34" charset="-122"/>
                <a:ea typeface="微软雅黑" panose="020B0503020204020204" pitchFamily="34" charset="-122"/>
              </a:rPr>
              <a:t>”</a:t>
            </a:r>
          </a:p>
        </p:txBody>
      </p:sp>
      <p:sp>
        <p:nvSpPr>
          <p:cNvPr id="1048928" name="TextBox 21"/>
          <p:cNvSpPr txBox="1"/>
          <p:nvPr/>
        </p:nvSpPr>
        <p:spPr>
          <a:xfrm>
            <a:off x="9264021" y="3305049"/>
            <a:ext cx="2836776" cy="461665"/>
          </a:xfrm>
          <a:prstGeom prst="rect">
            <a:avLst/>
          </a:prstGeom>
          <a:noFill/>
        </p:spPr>
        <p:txBody>
          <a:bodyPr wrap="square" rtlCol="0">
            <a:spAutoFit/>
          </a:bodyPr>
          <a:lstStyle/>
          <a:p>
            <a:pPr defTabSz="1624965" fontAlgn="base">
              <a:spcBef>
                <a:spcPct val="0"/>
              </a:spcBef>
              <a:spcAft>
                <a:spcPct val="0"/>
              </a:spcAft>
            </a:pPr>
            <a:r>
              <a:rPr lang="zh-CN" altLang="en-US" sz="2400" dirty="0">
                <a:solidFill>
                  <a:srgbClr val="FF0000"/>
                </a:solidFill>
                <a:latin typeface="微软雅黑" panose="020B0503020204020204" pitchFamily="34" charset="-122"/>
                <a:ea typeface="微软雅黑" panose="020B0503020204020204" pitchFamily="34" charset="-122"/>
              </a:rPr>
              <a:t>在对应选项处勾选</a:t>
            </a:r>
          </a:p>
        </p:txBody>
      </p:sp>
      <p:sp>
        <p:nvSpPr>
          <p:cNvPr id="1048929" name="文本框 20"/>
          <p:cNvSpPr txBox="1"/>
          <p:nvPr/>
        </p:nvSpPr>
        <p:spPr>
          <a:xfrm>
            <a:off x="5670257" y="3708723"/>
            <a:ext cx="4128287" cy="461665"/>
          </a:xfrm>
          <a:prstGeom prst="rect">
            <a:avLst/>
          </a:prstGeom>
          <a:noFill/>
        </p:spPr>
        <p:txBody>
          <a:bodyPr wrap="square" rtlCol="0">
            <a:spAutoFit/>
          </a:bodyPr>
          <a:lstStyle/>
          <a:p>
            <a:pPr defTabSz="1219200" fontAlgn="base">
              <a:spcBef>
                <a:spcPct val="0"/>
              </a:spcBef>
              <a:spcAft>
                <a:spcPct val="0"/>
              </a:spcAft>
            </a:pPr>
            <a:r>
              <a:rPr lang="zh-CN" altLang="en-US" sz="2400" dirty="0">
                <a:solidFill>
                  <a:srgbClr val="FF0000"/>
                </a:solidFill>
                <a:latin typeface="微软雅黑" panose="020B0503020204020204" pitchFamily="34" charset="-122"/>
                <a:ea typeface="微软雅黑" panose="020B0503020204020204" pitchFamily="34" charset="-122"/>
              </a:rPr>
              <a:t>该处默认为否，不用勾选</a:t>
            </a:r>
          </a:p>
        </p:txBody>
      </p:sp>
      <p:sp>
        <p:nvSpPr>
          <p:cNvPr id="1048930" name="TextBox 5"/>
          <p:cNvSpPr txBox="1"/>
          <p:nvPr/>
        </p:nvSpPr>
        <p:spPr>
          <a:xfrm>
            <a:off x="2942457" y="4170647"/>
            <a:ext cx="7498081" cy="447041"/>
          </a:xfrm>
          <a:prstGeom prst="rect">
            <a:avLst/>
          </a:prstGeom>
          <a:noFill/>
        </p:spPr>
        <p:txBody>
          <a:bodyPr wrap="none" rtlCol="0">
            <a:spAutoFit/>
          </a:bodyPr>
          <a:lstStyle/>
          <a:p>
            <a:pPr defTabSz="1624965" fontAlgn="base">
              <a:spcBef>
                <a:spcPct val="0"/>
              </a:spcBef>
              <a:spcAft>
                <a:spcPct val="0"/>
              </a:spcAft>
            </a:pPr>
            <a:r>
              <a:rPr lang="zh-CN" altLang="en-US" sz="2400" dirty="0">
                <a:solidFill>
                  <a:srgbClr val="FF0000"/>
                </a:solidFill>
                <a:latin typeface="微软雅黑" panose="020B0503020204020204" pitchFamily="34" charset="-122"/>
                <a:ea typeface="微软雅黑" panose="020B0503020204020204" pitchFamily="34" charset="-122"/>
              </a:rPr>
              <a:t>选择对应选项（“校级”或“院级”或“学生社团”）</a:t>
            </a:r>
          </a:p>
        </p:txBody>
      </p:sp>
      <p:sp>
        <p:nvSpPr>
          <p:cNvPr id="1048931" name="TextBox 5"/>
          <p:cNvSpPr txBox="1"/>
          <p:nvPr/>
        </p:nvSpPr>
        <p:spPr>
          <a:xfrm>
            <a:off x="2942457" y="4632424"/>
            <a:ext cx="4145281" cy="447040"/>
          </a:xfrm>
          <a:prstGeom prst="rect">
            <a:avLst/>
          </a:prstGeom>
          <a:noFill/>
        </p:spPr>
        <p:txBody>
          <a:bodyPr wrap="none" rtlCol="0">
            <a:spAutoFit/>
          </a:bodyPr>
          <a:lstStyle/>
          <a:p>
            <a:pPr defTabSz="1624965" fontAlgn="base">
              <a:spcBef>
                <a:spcPct val="0"/>
              </a:spcBef>
              <a:spcAft>
                <a:spcPct val="0"/>
              </a:spcAft>
            </a:pPr>
            <a:r>
              <a:rPr lang="zh-CN" altLang="en-US" sz="2400" dirty="0">
                <a:solidFill>
                  <a:srgbClr val="FF0000"/>
                </a:solidFill>
                <a:latin typeface="微软雅黑" panose="020B0503020204020204" pitchFamily="34" charset="-122"/>
                <a:ea typeface="微软雅黑" panose="020B0503020204020204" pitchFamily="34" charset="-122"/>
              </a:rPr>
              <a:t>选择对应选项（大学城校区）</a:t>
            </a:r>
          </a:p>
        </p:txBody>
      </p:sp>
      <p:sp>
        <p:nvSpPr>
          <p:cNvPr id="1048932" name="TextBox 9"/>
          <p:cNvSpPr txBox="1"/>
          <p:nvPr/>
        </p:nvSpPr>
        <p:spPr>
          <a:xfrm>
            <a:off x="1304522" y="5606328"/>
            <a:ext cx="10147441" cy="802640"/>
          </a:xfrm>
          <a:prstGeom prst="rect">
            <a:avLst/>
          </a:prstGeom>
          <a:noFill/>
        </p:spPr>
        <p:txBody>
          <a:bodyPr wrap="square" rtlCol="0">
            <a:spAutoFit/>
          </a:bodyPr>
          <a:lstStyle/>
          <a:p>
            <a:pPr defTabSz="1624965" fontAlgn="base">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填写活动举办当天日期及具体时间点；长期活动应填写开始的时间到结束的时间；周期性活动应填满整个活动的跨时。</a:t>
            </a:r>
          </a:p>
        </p:txBody>
      </p:sp>
      <p:grpSp>
        <p:nvGrpSpPr>
          <p:cNvPr id="310" name="组合 22"/>
          <p:cNvGrpSpPr/>
          <p:nvPr/>
        </p:nvGrpSpPr>
        <p:grpSpPr>
          <a:xfrm>
            <a:off x="102416" y="13367"/>
            <a:ext cx="3326947" cy="844863"/>
            <a:chOff x="102416" y="13367"/>
            <a:chExt cx="3326947" cy="844863"/>
          </a:xfrm>
        </p:grpSpPr>
        <p:pic>
          <p:nvPicPr>
            <p:cNvPr id="2097351" name="图片 26" descr="6ad9f54860ac393af1f881146218cc7"/>
            <p:cNvPicPr>
              <a:picLocks noChangeAspect="1"/>
            </p:cNvPicPr>
            <p:nvPr/>
          </p:nvPicPr>
          <p:blipFill>
            <a:blip r:embed="rId7"/>
            <a:stretch>
              <a:fillRect/>
            </a:stretch>
          </p:blipFill>
          <p:spPr>
            <a:xfrm>
              <a:off x="892658" y="65690"/>
              <a:ext cx="2536705" cy="792540"/>
            </a:xfrm>
            <a:prstGeom prst="rect">
              <a:avLst/>
            </a:prstGeom>
          </p:spPr>
        </p:pic>
        <p:pic>
          <p:nvPicPr>
            <p:cNvPr id="2097352" name="图片 27" descr="C:\Users\a9417\Desktop\团委\团徽团旗\团徽1024_1044.png团徽1024_1044"/>
            <p:cNvPicPr>
              <a:picLocks noChangeAspect="1"/>
            </p:cNvPicPr>
            <p:nvPr/>
          </p:nvPicPr>
          <p:blipFill>
            <a:blip r:embed="rId8"/>
            <a:srcRect/>
            <a:stretch>
              <a:fillRect/>
            </a:stretch>
          </p:blipFill>
          <p:spPr>
            <a:xfrm>
              <a:off x="102416" y="13367"/>
              <a:ext cx="790242" cy="805906"/>
            </a:xfrm>
            <a:prstGeom prst="rect">
              <a:avLst/>
            </a:prstGeom>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9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89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89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89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893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8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5" grpId="0"/>
      <p:bldP spid="1048927" grpId="0"/>
      <p:bldP spid="1048928" grpId="0"/>
      <p:bldP spid="1048929" grpId="0"/>
      <p:bldP spid="1048930" grpId="0"/>
      <p:bldP spid="10489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53" name="图片 26"/>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936" name="矩形 29"/>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54" name="淘宝网chenying0907出品 10"/>
          <p:cNvPicPr>
            <a:picLocks noChangeAspect="1"/>
          </p:cNvPicPr>
          <p:nvPr/>
        </p:nvPicPr>
        <p:blipFill>
          <a:blip r:embed="rId4"/>
          <a:srcRect l="83791" t="4922" r="1271" b="64407"/>
          <a:stretch>
            <a:fillRect/>
          </a:stretch>
        </p:blipFill>
        <p:spPr>
          <a:xfrm>
            <a:off x="9264220" y="0"/>
            <a:ext cx="1822451" cy="2101851"/>
          </a:xfrm>
          <a:prstGeom prst="rect">
            <a:avLst/>
          </a:prstGeom>
          <a:noFill/>
          <a:ln w="9525">
            <a:noFill/>
          </a:ln>
        </p:spPr>
      </p:pic>
      <p:pic>
        <p:nvPicPr>
          <p:cNvPr id="2097355" name="图片 7"/>
          <p:cNvPicPr>
            <a:picLocks noChangeAspect="1"/>
          </p:cNvPicPr>
          <p:nvPr/>
        </p:nvPicPr>
        <p:blipFill>
          <a:blip r:embed="rId5">
            <a:duotone>
              <a:prstClr val="black"/>
              <a:srgbClr val="F50303">
                <a:tint val="45000"/>
                <a:satMod val="400000"/>
              </a:srgbClr>
            </a:duotone>
          </a:blip>
          <a:stretch>
            <a:fillRect/>
          </a:stretch>
        </p:blipFill>
        <p:spPr>
          <a:xfrm>
            <a:off x="4559894" y="415507"/>
            <a:ext cx="2964101" cy="375952"/>
          </a:xfrm>
          <a:prstGeom prst="rect">
            <a:avLst/>
          </a:prstGeom>
        </p:spPr>
      </p:pic>
      <p:sp>
        <p:nvSpPr>
          <p:cNvPr id="1048937" name="文本框 6"/>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pic>
        <p:nvPicPr>
          <p:cNvPr id="2097356" name="图片 8"/>
          <p:cNvPicPr>
            <a:picLocks noChangeAspect="1"/>
          </p:cNvPicPr>
          <p:nvPr/>
        </p:nvPicPr>
        <p:blipFill rotWithShape="1">
          <a:blip r:embed="rId6"/>
          <a:srcRect l="12201" t="27601" r="14565" b="6059"/>
          <a:stretch>
            <a:fillRect/>
          </a:stretch>
        </p:blipFill>
        <p:spPr>
          <a:xfrm>
            <a:off x="497616" y="1159809"/>
            <a:ext cx="10803660" cy="5505031"/>
          </a:xfrm>
          <a:prstGeom prst="rect">
            <a:avLst/>
          </a:prstGeom>
        </p:spPr>
      </p:pic>
      <p:sp>
        <p:nvSpPr>
          <p:cNvPr id="1048938" name="圆角矩形 26"/>
          <p:cNvSpPr/>
          <p:nvPr/>
        </p:nvSpPr>
        <p:spPr>
          <a:xfrm>
            <a:off x="8606712" y="193159"/>
            <a:ext cx="1440000" cy="499200"/>
          </a:xfrm>
          <a:prstGeom prst="roundRect">
            <a:avLst>
              <a:gd name="adj" fmla="val 910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4965" fontAlgn="base">
              <a:spcBef>
                <a:spcPct val="0"/>
              </a:spcBef>
              <a:spcAft>
                <a:spcPct val="0"/>
              </a:spcAft>
            </a:pPr>
            <a:r>
              <a:rPr lang="zh-CN" altLang="en-US" sz="2135" b="1" dirty="0">
                <a:solidFill>
                  <a:prstClr val="white"/>
                </a:solidFill>
                <a:latin typeface="微软雅黑" panose="020B0503020204020204" pitchFamily="34" charset="-122"/>
                <a:ea typeface="微软雅黑" panose="020B0503020204020204" pitchFamily="34" charset="-122"/>
              </a:rPr>
              <a:t>信息填写</a:t>
            </a:r>
            <a:endParaRPr lang="zh-CN" altLang="en-US" sz="1865" dirty="0">
              <a:solidFill>
                <a:prstClr val="white"/>
              </a:solidFill>
              <a:latin typeface="微软雅黑" panose="020B0503020204020204" pitchFamily="34" charset="-122"/>
              <a:ea typeface="微软雅黑" panose="020B0503020204020204" pitchFamily="34" charset="-122"/>
            </a:endParaRPr>
          </a:p>
        </p:txBody>
      </p:sp>
      <p:sp>
        <p:nvSpPr>
          <p:cNvPr id="1048939" name="文本框 9"/>
          <p:cNvSpPr txBox="1"/>
          <p:nvPr/>
        </p:nvSpPr>
        <p:spPr>
          <a:xfrm>
            <a:off x="4062977" y="1154433"/>
            <a:ext cx="4205335" cy="472440"/>
          </a:xfrm>
          <a:prstGeom prst="rect">
            <a:avLst/>
          </a:prstGeom>
          <a:noFill/>
        </p:spPr>
        <p:txBody>
          <a:bodyPr wrap="square" rtlCol="0">
            <a:spAutoFit/>
          </a:bodyPr>
          <a:lstStyle/>
          <a:p>
            <a:pPr defTabSz="1219200" fontAlgn="base">
              <a:spcBef>
                <a:spcPct val="0"/>
              </a:spcBef>
              <a:spcAft>
                <a:spcPct val="0"/>
              </a:spcAft>
            </a:pPr>
            <a:r>
              <a:rPr lang="zh-CN" altLang="en-US" sz="2665" b="1" dirty="0">
                <a:solidFill>
                  <a:srgbClr val="FF0000"/>
                </a:solidFill>
                <a:latin typeface="微软雅黑" panose="020B0503020204020204" pitchFamily="34" charset="-122"/>
                <a:ea typeface="微软雅黑" panose="020B0503020204020204" pitchFamily="34" charset="-122"/>
              </a:rPr>
              <a:t>填写活动举办的具体地点</a:t>
            </a:r>
          </a:p>
        </p:txBody>
      </p:sp>
      <p:sp>
        <p:nvSpPr>
          <p:cNvPr id="1048940" name="文本框 11"/>
          <p:cNvSpPr txBox="1"/>
          <p:nvPr/>
        </p:nvSpPr>
        <p:spPr>
          <a:xfrm>
            <a:off x="4367880" y="3293527"/>
            <a:ext cx="5568387" cy="472440"/>
          </a:xfrm>
          <a:prstGeom prst="rect">
            <a:avLst/>
          </a:prstGeom>
          <a:noFill/>
        </p:spPr>
        <p:txBody>
          <a:bodyPr wrap="square" rtlCol="0">
            <a:spAutoFit/>
          </a:bodyPr>
          <a:lstStyle/>
          <a:p>
            <a:pPr defTabSz="1219200" fontAlgn="base">
              <a:spcBef>
                <a:spcPct val="0"/>
              </a:spcBef>
              <a:spcAft>
                <a:spcPct val="0"/>
              </a:spcAft>
            </a:pPr>
            <a:r>
              <a:rPr lang="zh-CN" altLang="en-US" sz="2665" b="1" dirty="0">
                <a:solidFill>
                  <a:srgbClr val="FF0000"/>
                </a:solidFill>
                <a:latin typeface="微软雅黑" panose="020B0503020204020204" pitchFamily="34" charset="-122"/>
                <a:ea typeface="微软雅黑" panose="020B0503020204020204" pitchFamily="34" charset="-122"/>
              </a:rPr>
              <a:t>上传活动申请所需的附件</a:t>
            </a:r>
          </a:p>
        </p:txBody>
      </p:sp>
      <p:cxnSp>
        <p:nvCxnSpPr>
          <p:cNvPr id="3145734" name="直接箭头连接符 13"/>
          <p:cNvCxnSpPr>
            <a:cxnSpLocks/>
          </p:cNvCxnSpPr>
          <p:nvPr/>
        </p:nvCxnSpPr>
        <p:spPr>
          <a:xfrm flipV="1">
            <a:off x="3311807" y="3609141"/>
            <a:ext cx="1086492" cy="39589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48941" name="箭头: 右 19"/>
          <p:cNvSpPr/>
          <p:nvPr/>
        </p:nvSpPr>
        <p:spPr>
          <a:xfrm>
            <a:off x="8110021" y="1316854"/>
            <a:ext cx="413407" cy="263332"/>
          </a:xfrm>
          <a:prstGeom prst="rightArrow">
            <a:avLst/>
          </a:prstGeom>
          <a:solidFill>
            <a:srgbClr val="FF0000"/>
          </a:solidFill>
          <a:ln w="12700" cap="flat" cmpd="sng" algn="ctr">
            <a:solidFill>
              <a:srgbClr val="FF0000"/>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z="2400">
              <a:solidFill>
                <a:sysClr val="window" lastClr="FFFFFF"/>
              </a:solidFill>
              <a:latin typeface="等线" panose="02010600030101010101" charset="-122"/>
              <a:ea typeface="等线" panose="02010600030101010101" charset="-122"/>
            </a:endParaRPr>
          </a:p>
        </p:txBody>
      </p:sp>
      <p:grpSp>
        <p:nvGrpSpPr>
          <p:cNvPr id="314" name="组合 4"/>
          <p:cNvGrpSpPr/>
          <p:nvPr/>
        </p:nvGrpSpPr>
        <p:grpSpPr>
          <a:xfrm>
            <a:off x="591799" y="5880979"/>
            <a:ext cx="7189084" cy="492444"/>
            <a:chOff x="443849" y="4410731"/>
            <a:chExt cx="5391813" cy="369333"/>
          </a:xfrm>
        </p:grpSpPr>
        <p:grpSp>
          <p:nvGrpSpPr>
            <p:cNvPr id="315" name="组合 3"/>
            <p:cNvGrpSpPr/>
            <p:nvPr/>
          </p:nvGrpSpPr>
          <p:grpSpPr>
            <a:xfrm>
              <a:off x="443849" y="4443880"/>
              <a:ext cx="3963654" cy="336184"/>
              <a:chOff x="443849" y="4443880"/>
              <a:chExt cx="3963654" cy="336184"/>
            </a:xfrm>
          </p:grpSpPr>
          <p:cxnSp>
            <p:nvCxnSpPr>
              <p:cNvPr id="3145735" name="直接箭头连接符 21"/>
              <p:cNvCxnSpPr>
                <a:cxnSpLocks/>
              </p:cNvCxnSpPr>
              <p:nvPr/>
            </p:nvCxnSpPr>
            <p:spPr>
              <a:xfrm flipH="1">
                <a:off x="3944011" y="4595397"/>
                <a:ext cx="463492"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48942" name="矩形: 圆角 24"/>
              <p:cNvSpPr/>
              <p:nvPr/>
            </p:nvSpPr>
            <p:spPr>
              <a:xfrm>
                <a:off x="443849" y="4443880"/>
                <a:ext cx="3408101" cy="336184"/>
              </a:xfrm>
              <a:prstGeom prst="roundRect">
                <a:avLst/>
              </a:prstGeom>
              <a:noFill/>
              <a:ln w="28575">
                <a:solidFill>
                  <a:srgbClr val="F5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fontAlgn="base">
                  <a:spcBef>
                    <a:spcPct val="0"/>
                  </a:spcBef>
                  <a:spcAft>
                    <a:spcPct val="0"/>
                  </a:spcAft>
                </a:pPr>
                <a:endParaRPr lang="zh-CN" altLang="en-US" sz="2400" b="1" dirty="0">
                  <a:ln w="22225">
                    <a:solidFill>
                      <a:srgbClr val="C0504D"/>
                    </a:solidFill>
                    <a:prstDash val="solid"/>
                  </a:ln>
                  <a:solidFill>
                    <a:srgbClr val="C0504D">
                      <a:lumMod val="40000"/>
                      <a:lumOff val="60000"/>
                    </a:srgbClr>
                  </a:solidFill>
                  <a:latin typeface="Calibri" panose="020F0502020204030204"/>
                  <a:ea typeface="宋体" panose="02010600030101010101" pitchFamily="2" charset="-122"/>
                </a:endParaRPr>
              </a:p>
            </p:txBody>
          </p:sp>
        </p:grpSp>
        <p:sp>
          <p:nvSpPr>
            <p:cNvPr id="1048943" name="文本框 23"/>
            <p:cNvSpPr txBox="1"/>
            <p:nvPr/>
          </p:nvSpPr>
          <p:spPr>
            <a:xfrm>
              <a:off x="4417904" y="4410731"/>
              <a:ext cx="1417758" cy="346249"/>
            </a:xfrm>
            <a:prstGeom prst="rect">
              <a:avLst/>
            </a:prstGeom>
            <a:noFill/>
          </p:spPr>
          <p:txBody>
            <a:bodyPr wrap="square" rtlCol="0">
              <a:spAutoFit/>
            </a:bodyPr>
            <a:lstStyle/>
            <a:p>
              <a:pPr defTabSz="1219200" fontAlgn="base">
                <a:spcBef>
                  <a:spcPct val="0"/>
                </a:spcBef>
                <a:spcAft>
                  <a:spcPct val="0"/>
                </a:spcAft>
              </a:pPr>
              <a:r>
                <a:rPr lang="zh-CN" altLang="en-US" sz="2400" dirty="0">
                  <a:solidFill>
                    <a:srgbClr val="FF0000"/>
                  </a:solidFill>
                  <a:latin typeface="微软雅黑" panose="020B0503020204020204" pitchFamily="34" charset="-122"/>
                  <a:ea typeface="微软雅黑" panose="020B0503020204020204" pitchFamily="34" charset="-122"/>
                </a:rPr>
                <a:t>活动进度</a:t>
              </a:r>
            </a:p>
          </p:txBody>
        </p:sp>
      </p:grpSp>
      <p:sp>
        <p:nvSpPr>
          <p:cNvPr id="1048944" name="箭头: 右 28"/>
          <p:cNvSpPr/>
          <p:nvPr/>
        </p:nvSpPr>
        <p:spPr>
          <a:xfrm>
            <a:off x="8316723" y="3429001"/>
            <a:ext cx="413407" cy="263332"/>
          </a:xfrm>
          <a:prstGeom prst="rightArrow">
            <a:avLst/>
          </a:prstGeom>
          <a:solidFill>
            <a:srgbClr val="FF0000"/>
          </a:solidFill>
          <a:ln w="12700" cap="flat" cmpd="sng" algn="ctr">
            <a:solidFill>
              <a:srgbClr val="FF0000"/>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z="2400">
              <a:solidFill>
                <a:sysClr val="window" lastClr="FFFFFF"/>
              </a:solidFill>
              <a:latin typeface="等线" panose="02010600030101010101" charset="-122"/>
              <a:ea typeface="等线" panose="02010600030101010101" charset="-122"/>
            </a:endParaRPr>
          </a:p>
        </p:txBody>
      </p:sp>
      <p:pic>
        <p:nvPicPr>
          <p:cNvPr id="2097357" name="幻灯片缩放定位 12">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8934098" y="1222173"/>
            <a:ext cx="804788" cy="452693"/>
          </a:xfrm>
          <a:prstGeom prst="rect">
            <a:avLst/>
          </a:prstGeom>
          <a:ln w="3175">
            <a:solidFill>
              <a:prstClr val="ltGray"/>
            </a:solidFill>
          </a:ln>
        </p:spPr>
      </p:pic>
      <p:pic>
        <p:nvPicPr>
          <p:cNvPr id="2097358" name="幻灯片缩放定位 15">
            <a:hlinkClick r:id="rId9" action="ppaction://hlinksldjump"/>
          </p:cNvPr>
          <p:cNvPicPr>
            <a:picLocks noGrp="1" noRot="1" noChangeAspect="1" noMove="1" noResize="1" noEditPoints="1" noAdjustHandles="1" noChangeArrowheads="1" noChangeShapeType="1"/>
          </p:cNvPicPr>
          <p:nvPr/>
        </p:nvPicPr>
        <p:blipFill>
          <a:blip r:embed="rId10"/>
          <a:stretch>
            <a:fillRect/>
          </a:stretch>
        </p:blipFill>
        <p:spPr>
          <a:xfrm>
            <a:off x="8946743" y="3414996"/>
            <a:ext cx="852105" cy="479309"/>
          </a:xfrm>
          <a:prstGeom prst="rect">
            <a:avLst/>
          </a:prstGeom>
          <a:ln w="3175">
            <a:solidFill>
              <a:prstClr val="ltGray"/>
            </a:solidFill>
          </a:ln>
        </p:spPr>
      </p:pic>
      <p:sp>
        <p:nvSpPr>
          <p:cNvPr id="1048945" name="TextBox 18">
            <a:hlinkClick r:id="rId11" action="ppaction://hlinksldjump"/>
          </p:cNvPr>
          <p:cNvSpPr txBox="1"/>
          <p:nvPr/>
        </p:nvSpPr>
        <p:spPr>
          <a:xfrm>
            <a:off x="3855053" y="3867849"/>
            <a:ext cx="4500880" cy="396241"/>
          </a:xfrm>
          <a:prstGeom prst="rect">
            <a:avLst/>
          </a:prstGeom>
          <a:noFill/>
        </p:spPr>
        <p:txBody>
          <a:bodyPr wrap="none" rtlCol="0">
            <a:spAutoFit/>
          </a:bodyPr>
          <a:lstStyle/>
          <a:p>
            <a:pPr algn="l" defTabSz="1218565"/>
            <a:r>
              <a:rPr lang="zh-CN" altLang="en-US" sz="2000" b="1" dirty="0">
                <a:solidFill>
                  <a:srgbClr val="FF0000"/>
                </a:solidFill>
                <a:latin typeface="微软雅黑" panose="020B0503020204020204" pitchFamily="34" charset="-122"/>
                <a:ea typeface="微软雅黑" panose="020B0503020204020204" pitchFamily="34" charset="-122"/>
              </a:rPr>
              <a:t>学生负责人需为大二及以上的学生干部</a:t>
            </a:r>
          </a:p>
        </p:txBody>
      </p:sp>
      <p:sp>
        <p:nvSpPr>
          <p:cNvPr id="1048946" name="TextBox 18">
            <a:hlinkClick r:id="rId11" action="ppaction://hlinksldjump"/>
          </p:cNvPr>
          <p:cNvSpPr txBox="1"/>
          <p:nvPr/>
        </p:nvSpPr>
        <p:spPr>
          <a:xfrm>
            <a:off x="4261330" y="4591390"/>
            <a:ext cx="3230880" cy="398780"/>
          </a:xfrm>
          <a:prstGeom prst="rect">
            <a:avLst/>
          </a:prstGeom>
          <a:noFill/>
        </p:spPr>
        <p:txBody>
          <a:bodyPr wrap="none" rtlCol="0">
            <a:spAutoFit/>
          </a:bodyPr>
          <a:lstStyle/>
          <a:p>
            <a:pPr defTabSz="1218565"/>
            <a:r>
              <a:rPr lang="zh-CN" altLang="en-US" sz="2000" b="1" dirty="0">
                <a:solidFill>
                  <a:srgbClr val="FF0000"/>
                </a:solidFill>
                <a:latin typeface="微软雅黑" panose="020B0503020204020204" pitchFamily="34" charset="-122"/>
                <a:ea typeface="微软雅黑" panose="020B0503020204020204" pitchFamily="34" charset="-122"/>
                <a:sym typeface="+mn-ea"/>
              </a:rPr>
              <a:t>学生活动负责人的联系电话</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048947" name="文本框 16"/>
          <p:cNvSpPr txBox="1"/>
          <p:nvPr/>
        </p:nvSpPr>
        <p:spPr>
          <a:xfrm>
            <a:off x="8606713" y="5309579"/>
            <a:ext cx="2694562"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指导老师的对应信息</a:t>
            </a:r>
          </a:p>
        </p:txBody>
      </p:sp>
      <p:grpSp>
        <p:nvGrpSpPr>
          <p:cNvPr id="316" name="组合 30"/>
          <p:cNvGrpSpPr/>
          <p:nvPr/>
        </p:nvGrpSpPr>
        <p:grpSpPr>
          <a:xfrm>
            <a:off x="102416" y="13367"/>
            <a:ext cx="3326947" cy="844863"/>
            <a:chOff x="102416" y="13367"/>
            <a:chExt cx="3326947" cy="844863"/>
          </a:xfrm>
        </p:grpSpPr>
        <p:pic>
          <p:nvPicPr>
            <p:cNvPr id="2097359" name="图片 31" descr="6ad9f54860ac393af1f881146218cc7"/>
            <p:cNvPicPr>
              <a:picLocks noChangeAspect="1"/>
            </p:cNvPicPr>
            <p:nvPr/>
          </p:nvPicPr>
          <p:blipFill>
            <a:blip r:embed="rId12"/>
            <a:stretch>
              <a:fillRect/>
            </a:stretch>
          </p:blipFill>
          <p:spPr>
            <a:xfrm>
              <a:off x="892658" y="65690"/>
              <a:ext cx="2536705" cy="792540"/>
            </a:xfrm>
            <a:prstGeom prst="rect">
              <a:avLst/>
            </a:prstGeom>
          </p:spPr>
        </p:pic>
        <p:pic>
          <p:nvPicPr>
            <p:cNvPr id="2097360" name="图片 32" descr="C:\Users\a9417\Desktop\团委\团徽团旗\团徽1024_1044.png团徽1024_1044"/>
            <p:cNvPicPr>
              <a:picLocks noChangeAspect="1"/>
            </p:cNvPicPr>
            <p:nvPr/>
          </p:nvPicPr>
          <p:blipFill>
            <a:blip r:embed="rId13"/>
            <a:srcRect/>
            <a:stretch>
              <a:fillRect/>
            </a:stretch>
          </p:blipFill>
          <p:spPr>
            <a:xfrm>
              <a:off x="102416" y="13367"/>
              <a:ext cx="790242" cy="805906"/>
            </a:xfrm>
            <a:prstGeom prst="rect">
              <a:avLst/>
            </a:prstGeom>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9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48941"/>
                                        </p:tgtEl>
                                        <p:attrNameLst>
                                          <p:attrName>style.visibility</p:attrName>
                                        </p:attrNameLst>
                                      </p:cBhvr>
                                      <p:to>
                                        <p:strVal val="visible"/>
                                      </p:to>
                                    </p:set>
                                    <p:animEffect transition="in" filter="fade">
                                      <p:cBhvr>
                                        <p:cTn id="11" dur="500"/>
                                        <p:tgtEl>
                                          <p:spTgt spid="104894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9735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45734"/>
                                        </p:tgtEl>
                                        <p:attrNameLst>
                                          <p:attrName>style.visibility</p:attrName>
                                        </p:attrNameLst>
                                      </p:cBhvr>
                                      <p:to>
                                        <p:strVal val="visible"/>
                                      </p:to>
                                    </p:set>
                                    <p:animEffect transition="in" filter="fade">
                                      <p:cBhvr>
                                        <p:cTn id="20" dur="500"/>
                                        <p:tgtEl>
                                          <p:spTgt spid="314573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894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8944"/>
                                        </p:tgtEl>
                                        <p:attrNameLst>
                                          <p:attrName>style.visibility</p:attrName>
                                        </p:attrNameLst>
                                      </p:cBhvr>
                                      <p:to>
                                        <p:strVal val="visible"/>
                                      </p:to>
                                    </p:set>
                                    <p:animEffect transition="in" filter="fade">
                                      <p:cBhvr>
                                        <p:cTn id="29" dur="500"/>
                                        <p:tgtEl>
                                          <p:spTgt spid="104894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9735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4894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489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48947">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9" grpId="0"/>
      <p:bldP spid="1048941" grpId="0" animBg="1"/>
      <p:bldP spid="1048944" grpId="0" animBg="1"/>
      <p:bldP spid="1048945" grpId="0"/>
      <p:bldP spid="1048946"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97361" name="图片 10"/>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951" name="矩形 11"/>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62" name="淘宝网chenying0907出品 10"/>
          <p:cNvPicPr>
            <a:picLocks noChangeAspect="1"/>
          </p:cNvPicPr>
          <p:nvPr/>
        </p:nvPicPr>
        <p:blipFill>
          <a:blip r:embed="rId4"/>
          <a:srcRect l="83791" t="4922" r="1271" b="64407"/>
          <a:stretch>
            <a:fillRect/>
          </a:stretch>
        </p:blipFill>
        <p:spPr>
          <a:xfrm>
            <a:off x="9264220" y="0"/>
            <a:ext cx="1822451" cy="2101851"/>
          </a:xfrm>
          <a:prstGeom prst="rect">
            <a:avLst/>
          </a:prstGeom>
          <a:noFill/>
          <a:ln w="9525">
            <a:noFill/>
          </a:ln>
        </p:spPr>
      </p:pic>
      <p:pic>
        <p:nvPicPr>
          <p:cNvPr id="2097363" name="图片 7"/>
          <p:cNvPicPr>
            <a:picLocks noChangeAspect="1"/>
          </p:cNvPicPr>
          <p:nvPr/>
        </p:nvPicPr>
        <p:blipFill>
          <a:blip r:embed="rId5">
            <a:duotone>
              <a:prstClr val="black"/>
              <a:srgbClr val="F50303">
                <a:tint val="45000"/>
                <a:satMod val="400000"/>
              </a:srgbClr>
            </a:duotone>
          </a:blip>
          <a:stretch>
            <a:fillRect/>
          </a:stretch>
        </p:blipFill>
        <p:spPr>
          <a:xfrm>
            <a:off x="4559894" y="415507"/>
            <a:ext cx="2964101" cy="375952"/>
          </a:xfrm>
          <a:prstGeom prst="rect">
            <a:avLst/>
          </a:prstGeom>
        </p:spPr>
      </p:pic>
      <p:sp>
        <p:nvSpPr>
          <p:cNvPr id="1048952" name="文本框 6"/>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sp>
        <p:nvSpPr>
          <p:cNvPr id="12" name="矩形: 圆角 1">
            <a:extLst>
              <a:ext uri="{FF2B5EF4-FFF2-40B4-BE49-F238E27FC236}">
                <a16:creationId xmlns:a16="http://schemas.microsoft.com/office/drawing/2014/main" id="{27822726-B7AE-6230-704D-B97BAAAEE802}"/>
              </a:ext>
            </a:extLst>
          </p:cNvPr>
          <p:cNvSpPr/>
          <p:nvPr/>
        </p:nvSpPr>
        <p:spPr>
          <a:xfrm>
            <a:off x="681318" y="1051390"/>
            <a:ext cx="10533529" cy="5636282"/>
          </a:xfrm>
          <a:prstGeom prst="roundRect">
            <a:avLst/>
          </a:prstGeom>
          <a:solidFill>
            <a:srgbClr val="F8EEE6">
              <a:alpha val="60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53" name="文本框 8"/>
          <p:cNvSpPr txBox="1"/>
          <p:nvPr/>
        </p:nvSpPr>
        <p:spPr>
          <a:xfrm>
            <a:off x="1389423" y="977007"/>
            <a:ext cx="9977087" cy="5539741"/>
          </a:xfrm>
          <a:prstGeom prst="rect">
            <a:avLst/>
          </a:prstGeom>
          <a:noFill/>
        </p:spPr>
        <p:txBody>
          <a:bodyPr wrap="square">
            <a:spAutoFit/>
          </a:bodyPr>
          <a:lstStyle/>
          <a:p>
            <a:pPr defTabSz="1219200" fontAlgn="base">
              <a:lnSpc>
                <a:spcPct val="140000"/>
              </a:lnSpc>
              <a:spcBef>
                <a:spcPct val="0"/>
              </a:spcBef>
              <a:spcAft>
                <a:spcPct val="0"/>
              </a:spcAft>
            </a:pP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课室申请</a:t>
            </a:r>
            <a:r>
              <a:rPr lang="zh-CN" altLang="en-US" sz="2400" dirty="0">
                <a:solidFill>
                  <a:srgbClr val="000000"/>
                </a:solidFill>
                <a:latin typeface="微软雅黑" panose="020B0503020204020204" pitchFamily="34" charset="-122"/>
                <a:ea typeface="微软雅黑" panose="020B0503020204020204" pitchFamily="34" charset="-122"/>
              </a:rPr>
              <a:t>：教 </a:t>
            </a:r>
            <a:r>
              <a:rPr lang="en-US" altLang="zh-CN" sz="2400" dirty="0">
                <a:solidFill>
                  <a:srgbClr val="000000"/>
                </a:solidFill>
                <a:latin typeface="微软雅黑" panose="020B0503020204020204" pitchFamily="34" charset="-122"/>
                <a:ea typeface="微软雅黑" panose="020B0503020204020204" pitchFamily="34" charset="-122"/>
              </a:rPr>
              <a:t>__-___</a:t>
            </a:r>
            <a:r>
              <a:rPr lang="zh-CN" altLang="en-US" sz="2400" dirty="0">
                <a:solidFill>
                  <a:srgbClr val="000000"/>
                </a:solidFill>
                <a:latin typeface="微软雅黑" panose="020B0503020204020204" pitchFamily="34" charset="-122"/>
                <a:ea typeface="微软雅黑" panose="020B0503020204020204" pitchFamily="34" charset="-122"/>
              </a:rPr>
              <a:t>或 </a:t>
            </a:r>
            <a:r>
              <a:rPr lang="en-US" altLang="zh-CN" sz="2400" dirty="0">
                <a:solidFill>
                  <a:srgbClr val="000000"/>
                </a:solidFill>
                <a:latin typeface="微软雅黑" panose="020B0503020204020204" pitchFamily="34" charset="-122"/>
                <a:ea typeface="微软雅黑" panose="020B0503020204020204" pitchFamily="34" charset="-122"/>
              </a:rPr>
              <a:t>___ </a:t>
            </a:r>
            <a:r>
              <a:rPr lang="zh-CN" altLang="en-US" sz="2400" dirty="0">
                <a:solidFill>
                  <a:srgbClr val="000000"/>
                </a:solidFill>
                <a:latin typeface="微软雅黑" panose="020B0503020204020204" pitchFamily="34" charset="-122"/>
                <a:ea typeface="微软雅黑" panose="020B0503020204020204" pitchFamily="34" charset="-122"/>
              </a:rPr>
              <a:t>号大课室 </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fontAlgn="base">
              <a:lnSpc>
                <a:spcPct val="14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例：教四</a:t>
            </a:r>
            <a:r>
              <a:rPr lang="en-US" altLang="zh-CN" sz="2400" dirty="0">
                <a:solidFill>
                  <a:srgbClr val="000000"/>
                </a:solidFill>
                <a:latin typeface="微软雅黑" panose="020B0503020204020204" pitchFamily="34" charset="-122"/>
                <a:ea typeface="微软雅黑" panose="020B0503020204020204" pitchFamily="34" charset="-122"/>
              </a:rPr>
              <a:t>-322</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324 </a:t>
            </a:r>
            <a:r>
              <a:rPr lang="zh-CN" altLang="en-US" sz="2400" dirty="0">
                <a:solidFill>
                  <a:srgbClr val="000000"/>
                </a:solidFill>
                <a:latin typeface="微软雅黑" panose="020B0503020204020204" pitchFamily="34" charset="-122"/>
                <a:ea typeface="微软雅黑" panose="020B0503020204020204" pitchFamily="34" charset="-122"/>
              </a:rPr>
              <a:t>或五号大课室 </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fontAlgn="base">
              <a:lnSpc>
                <a:spcPct val="140000"/>
              </a:lnSpc>
              <a:spcBef>
                <a:spcPct val="0"/>
              </a:spcBef>
              <a:spcAft>
                <a:spcPct val="0"/>
              </a:spcAft>
            </a:pP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摊位申请</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__</a:t>
            </a:r>
            <a:r>
              <a:rPr lang="zh-CN" altLang="en-US" sz="2400" dirty="0">
                <a:solidFill>
                  <a:srgbClr val="000000"/>
                </a:solidFill>
                <a:latin typeface="微软雅黑" panose="020B0503020204020204" pitchFamily="34" charset="-122"/>
                <a:ea typeface="微软雅黑" panose="020B0503020204020204" pitchFamily="34" charset="-122"/>
              </a:rPr>
              <a:t>区 </a:t>
            </a:r>
            <a:r>
              <a:rPr lang="en-US" altLang="zh-CN" sz="2400" dirty="0">
                <a:solidFill>
                  <a:srgbClr val="000000"/>
                </a:solidFill>
                <a:latin typeface="微软雅黑" panose="020B0503020204020204" pitchFamily="34" charset="-122"/>
                <a:ea typeface="微软雅黑" panose="020B0503020204020204" pitchFamily="34" charset="-122"/>
              </a:rPr>
              <a:t>__ </a:t>
            </a:r>
            <a:r>
              <a:rPr lang="zh-CN" altLang="en-US" sz="2400" dirty="0">
                <a:solidFill>
                  <a:srgbClr val="000000"/>
                </a:solidFill>
                <a:latin typeface="微软雅黑" panose="020B0503020204020204" pitchFamily="34" charset="-122"/>
                <a:ea typeface="微软雅黑" panose="020B0503020204020204" pitchFamily="34" charset="-122"/>
              </a:rPr>
              <a:t>个摊位 </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fontAlgn="base">
              <a:lnSpc>
                <a:spcPct val="14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例：东区 </a:t>
            </a:r>
            <a:r>
              <a:rPr lang="en-US" altLang="zh-CN" sz="2400" dirty="0">
                <a:solidFill>
                  <a:srgbClr val="000000"/>
                </a:solidFill>
                <a:latin typeface="微软雅黑" panose="020B0503020204020204" pitchFamily="34" charset="-122"/>
                <a:ea typeface="微软雅黑" panose="020B0503020204020204" pitchFamily="34" charset="-122"/>
              </a:rPr>
              <a:t>2 </a:t>
            </a:r>
            <a:r>
              <a:rPr lang="zh-CN" altLang="en-US" sz="2400" dirty="0">
                <a:solidFill>
                  <a:srgbClr val="000000"/>
                </a:solidFill>
                <a:latin typeface="微软雅黑" panose="020B0503020204020204" pitchFamily="34" charset="-122"/>
                <a:ea typeface="微软雅黑" panose="020B0503020204020204" pitchFamily="34" charset="-122"/>
              </a:rPr>
              <a:t>个摊位 、西区 </a:t>
            </a:r>
            <a:r>
              <a:rPr lang="en-US" altLang="zh-CN" sz="2400" dirty="0">
                <a:solidFill>
                  <a:srgbClr val="000000"/>
                </a:solidFill>
                <a:latin typeface="微软雅黑" panose="020B0503020204020204" pitchFamily="34" charset="-122"/>
                <a:ea typeface="微软雅黑" panose="020B0503020204020204" pitchFamily="34" charset="-122"/>
              </a:rPr>
              <a:t>4 </a:t>
            </a:r>
            <a:r>
              <a:rPr lang="zh-CN" altLang="en-US" sz="2400" dirty="0">
                <a:solidFill>
                  <a:srgbClr val="000000"/>
                </a:solidFill>
                <a:latin typeface="微软雅黑" panose="020B0503020204020204" pitchFamily="34" charset="-122"/>
                <a:ea typeface="微软雅黑" panose="020B0503020204020204" pitchFamily="34" charset="-122"/>
              </a:rPr>
              <a:t>个摊位 </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fontAlgn="base">
              <a:lnSpc>
                <a:spcPct val="14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注：如对摊位位置有特殊需求，可添加括号备注说明 </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fontAlgn="base">
              <a:lnSpc>
                <a:spcPct val="14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例：东区 </a:t>
            </a:r>
            <a:r>
              <a:rPr lang="en-US" altLang="zh-CN" sz="2400" dirty="0">
                <a:solidFill>
                  <a:srgbClr val="000000"/>
                </a:solidFill>
                <a:latin typeface="微软雅黑" panose="020B0503020204020204" pitchFamily="34" charset="-122"/>
                <a:ea typeface="微软雅黑" panose="020B0503020204020204" pitchFamily="34" charset="-122"/>
              </a:rPr>
              <a:t>2 </a:t>
            </a:r>
            <a:r>
              <a:rPr lang="zh-CN" altLang="en-US" sz="2400" dirty="0">
                <a:solidFill>
                  <a:srgbClr val="000000"/>
                </a:solidFill>
                <a:latin typeface="微软雅黑" panose="020B0503020204020204" pitchFamily="34" charset="-122"/>
                <a:ea typeface="微软雅黑" panose="020B0503020204020204" pitchFamily="34" charset="-122"/>
              </a:rPr>
              <a:t>个摊位（靠近二饭） </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fontAlgn="base">
              <a:lnSpc>
                <a:spcPct val="140000"/>
              </a:lnSpc>
              <a:spcBef>
                <a:spcPct val="0"/>
              </a:spcBef>
              <a:spcAft>
                <a:spcPct val="0"/>
              </a:spcAft>
            </a:pP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固定宣传栏申请</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__</a:t>
            </a:r>
            <a:r>
              <a:rPr lang="zh-CN" altLang="en-US" sz="2400" dirty="0">
                <a:solidFill>
                  <a:srgbClr val="000000"/>
                </a:solidFill>
                <a:latin typeface="微软雅黑" panose="020B0503020204020204" pitchFamily="34" charset="-122"/>
                <a:ea typeface="微软雅黑" panose="020B0503020204020204" pitchFamily="34" charset="-122"/>
              </a:rPr>
              <a:t>区 </a:t>
            </a:r>
            <a:r>
              <a:rPr lang="en-US" altLang="zh-CN" sz="2400" dirty="0">
                <a:solidFill>
                  <a:srgbClr val="000000"/>
                </a:solidFill>
                <a:latin typeface="微软雅黑" panose="020B0503020204020204" pitchFamily="34" charset="-122"/>
                <a:ea typeface="微软雅黑" panose="020B0503020204020204" pitchFamily="34" charset="-122"/>
              </a:rPr>
              <a:t>__ </a:t>
            </a:r>
            <a:r>
              <a:rPr lang="zh-CN" altLang="en-US" sz="2400" dirty="0">
                <a:solidFill>
                  <a:srgbClr val="000000"/>
                </a:solidFill>
                <a:latin typeface="微软雅黑" panose="020B0503020204020204" pitchFamily="34" charset="-122"/>
                <a:ea typeface="微软雅黑" panose="020B0503020204020204" pitchFamily="34" charset="-122"/>
              </a:rPr>
              <a:t>号 </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fontAlgn="base">
              <a:lnSpc>
                <a:spcPct val="14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例：东区 </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号 </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fontAlgn="base">
              <a:lnSpc>
                <a:spcPct val="140000"/>
              </a:lnSpc>
              <a:spcBef>
                <a:spcPct val="0"/>
              </a:spcBef>
              <a:spcAft>
                <a:spcPct val="0"/>
              </a:spcAft>
            </a:pPr>
            <a:r>
              <a:rPr lang="en-US" altLang="zh-CN" sz="2400" b="1" dirty="0">
                <a:solidFill>
                  <a:srgbClr val="FF0000"/>
                </a:solidFill>
                <a:latin typeface="微软雅黑" panose="020B0503020204020204" pitchFamily="34" charset="-122"/>
                <a:ea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rPr>
              <a:t>横幅申请</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__</a:t>
            </a:r>
            <a:r>
              <a:rPr lang="zh-CN" altLang="en-US" sz="2400" dirty="0">
                <a:solidFill>
                  <a:srgbClr val="000000"/>
                </a:solidFill>
                <a:latin typeface="微软雅黑" panose="020B0503020204020204" pitchFamily="34" charset="-122"/>
                <a:ea typeface="微软雅黑" panose="020B0503020204020204" pitchFamily="34" charset="-122"/>
              </a:rPr>
              <a:t>号饭堂 </a:t>
            </a:r>
            <a:r>
              <a:rPr lang="en-US" altLang="zh-CN" sz="2400" dirty="0">
                <a:solidFill>
                  <a:srgbClr val="000000"/>
                </a:solidFill>
                <a:latin typeface="微软雅黑" panose="020B0503020204020204" pitchFamily="34" charset="-122"/>
                <a:ea typeface="微软雅黑" panose="020B0503020204020204" pitchFamily="34" charset="-122"/>
              </a:rPr>
              <a:t>__ </a:t>
            </a:r>
            <a:r>
              <a:rPr lang="zh-CN" altLang="en-US" sz="2400" dirty="0">
                <a:solidFill>
                  <a:srgbClr val="000000"/>
                </a:solidFill>
                <a:latin typeface="微软雅黑" panose="020B0503020204020204" pitchFamily="34" charset="-122"/>
                <a:ea typeface="微软雅黑" panose="020B0503020204020204" pitchFamily="34" charset="-122"/>
              </a:rPr>
              <a:t>楼 </a:t>
            </a:r>
            <a:endParaRPr lang="en-US" altLang="zh-CN" sz="2400" dirty="0">
              <a:solidFill>
                <a:srgbClr val="000000"/>
              </a:solidFill>
              <a:latin typeface="微软雅黑" panose="020B0503020204020204" pitchFamily="34" charset="-122"/>
              <a:ea typeface="微软雅黑" panose="020B0503020204020204" pitchFamily="34" charset="-122"/>
            </a:endParaRPr>
          </a:p>
          <a:p>
            <a:pPr defTabSz="1219200" fontAlgn="base">
              <a:lnSpc>
                <a:spcPct val="14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例：一号饭堂二楼 </a:t>
            </a:r>
          </a:p>
          <a:p>
            <a:pPr defTabSz="1219200" fontAlgn="base">
              <a:lnSpc>
                <a:spcPct val="140000"/>
              </a:lnSpc>
              <a:spcBef>
                <a:spcPct val="0"/>
              </a:spcBef>
              <a:spcAft>
                <a:spcPct val="0"/>
              </a:spcAft>
            </a:pPr>
            <a:r>
              <a:rPr lang="zh-CN" altLang="en-US" sz="2400" dirty="0">
                <a:solidFill>
                  <a:prstClr val="black"/>
                </a:solidFill>
                <a:latin typeface="微软雅黑" panose="020B0503020204020204" pitchFamily="34" charset="-122"/>
                <a:ea typeface="微软雅黑" panose="020B0503020204020204" pitchFamily="34" charset="-122"/>
              </a:rPr>
              <a:t>注：</a:t>
            </a:r>
            <a:r>
              <a:rPr lang="zh-CN" altLang="en-US" sz="2400" dirty="0">
                <a:solidFill>
                  <a:srgbClr val="FF0000"/>
                </a:solidFill>
                <a:latin typeface="微软雅黑" panose="020B0503020204020204" pitchFamily="34" charset="-122"/>
                <a:ea typeface="微软雅黑" panose="020B0503020204020204" pitchFamily="34" charset="-122"/>
              </a:rPr>
              <a:t>周期性活动如需使用不同场地，需标明具体场地的具体使用时间。</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1048954" name="圆角矩形 26"/>
          <p:cNvSpPr/>
          <p:nvPr/>
        </p:nvSpPr>
        <p:spPr>
          <a:xfrm>
            <a:off x="8606712" y="193159"/>
            <a:ext cx="1440000" cy="499200"/>
          </a:xfrm>
          <a:prstGeom prst="roundRect">
            <a:avLst>
              <a:gd name="adj" fmla="val 910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4965" fontAlgn="base">
              <a:spcBef>
                <a:spcPct val="0"/>
              </a:spcBef>
              <a:spcAft>
                <a:spcPct val="0"/>
              </a:spcAft>
            </a:pPr>
            <a:r>
              <a:rPr lang="zh-CN" altLang="en-US" sz="2135" b="1" dirty="0">
                <a:solidFill>
                  <a:prstClr val="white"/>
                </a:solidFill>
                <a:latin typeface="微软雅黑" panose="020B0503020204020204" pitchFamily="34" charset="-122"/>
                <a:ea typeface="微软雅黑" panose="020B0503020204020204" pitchFamily="34" charset="-122"/>
              </a:rPr>
              <a:t>场地填写</a:t>
            </a:r>
            <a:endParaRPr lang="zh-CN" altLang="en-US" sz="1865" dirty="0">
              <a:solidFill>
                <a:prstClr val="white"/>
              </a:solidFill>
              <a:latin typeface="微软雅黑" panose="020B0503020204020204" pitchFamily="34" charset="-122"/>
              <a:ea typeface="微软雅黑" panose="020B0503020204020204" pitchFamily="34" charset="-122"/>
            </a:endParaRPr>
          </a:p>
        </p:txBody>
      </p:sp>
      <p:grpSp>
        <p:nvGrpSpPr>
          <p:cNvPr id="320" name="组合 12"/>
          <p:cNvGrpSpPr/>
          <p:nvPr/>
        </p:nvGrpSpPr>
        <p:grpSpPr>
          <a:xfrm>
            <a:off x="102416" y="13367"/>
            <a:ext cx="3326947" cy="844863"/>
            <a:chOff x="102416" y="13367"/>
            <a:chExt cx="3326947" cy="844863"/>
          </a:xfrm>
        </p:grpSpPr>
        <p:pic>
          <p:nvPicPr>
            <p:cNvPr id="2097364" name="图片 13" descr="6ad9f54860ac393af1f881146218cc7"/>
            <p:cNvPicPr>
              <a:picLocks noChangeAspect="1"/>
            </p:cNvPicPr>
            <p:nvPr/>
          </p:nvPicPr>
          <p:blipFill>
            <a:blip r:embed="rId6"/>
            <a:stretch>
              <a:fillRect/>
            </a:stretch>
          </p:blipFill>
          <p:spPr>
            <a:xfrm>
              <a:off x="892658" y="65690"/>
              <a:ext cx="2536705" cy="792540"/>
            </a:xfrm>
            <a:prstGeom prst="rect">
              <a:avLst/>
            </a:prstGeom>
          </p:spPr>
        </p:pic>
        <p:pic>
          <p:nvPicPr>
            <p:cNvPr id="2097365" name="图片 14" descr="C:\Users\a9417\Desktop\团委\团徽团旗\团徽1024_1044.png团徽1024_1044"/>
            <p:cNvPicPr>
              <a:picLocks noChangeAspect="1"/>
            </p:cNvPicPr>
            <p:nvPr/>
          </p:nvPicPr>
          <p:blipFill>
            <a:blip r:embed="rId7"/>
            <a:srcRect/>
            <a:stretch>
              <a:fillRect/>
            </a:stretch>
          </p:blipFill>
          <p:spPr>
            <a:xfrm>
              <a:off x="102416" y="13367"/>
              <a:ext cx="790242" cy="805906"/>
            </a:xfrm>
            <a:prstGeom prst="rect">
              <a:avLst/>
            </a:prstGeom>
          </p:spPr>
        </p:pic>
      </p:gr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97366" name="图片 8"/>
          <p:cNvPicPr>
            <a:picLocks noChangeAspect="1"/>
          </p:cNvPicPr>
          <p:nvPr/>
        </p:nvPicPr>
        <p:blipFill rotWithShape="1">
          <a:blip r:embed="rId3"/>
          <a:srcRect t="2177" b="2177"/>
          <a:stretch>
            <a:fillRect/>
          </a:stretch>
        </p:blipFill>
        <p:spPr>
          <a:xfrm>
            <a:off x="-13271" y="0"/>
            <a:ext cx="12192000" cy="6858000"/>
          </a:xfrm>
          <a:prstGeom prst="rect">
            <a:avLst/>
          </a:prstGeom>
        </p:spPr>
      </p:pic>
      <p:sp>
        <p:nvSpPr>
          <p:cNvPr id="1048958" name="矩形 11"/>
          <p:cNvSpPr/>
          <p:nvPr/>
        </p:nvSpPr>
        <p:spPr>
          <a:xfrm>
            <a:off x="26542" y="-44233"/>
            <a:ext cx="12178729" cy="69022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367" name="淘宝网chenying0907出品 10"/>
          <p:cNvPicPr>
            <a:picLocks noChangeAspect="1"/>
          </p:cNvPicPr>
          <p:nvPr/>
        </p:nvPicPr>
        <p:blipFill>
          <a:blip r:embed="rId4"/>
          <a:srcRect l="83791" t="4922" r="1271" b="64407"/>
          <a:stretch>
            <a:fillRect/>
          </a:stretch>
        </p:blipFill>
        <p:spPr>
          <a:xfrm>
            <a:off x="9264220" y="0"/>
            <a:ext cx="1822451" cy="2101851"/>
          </a:xfrm>
          <a:prstGeom prst="rect">
            <a:avLst/>
          </a:prstGeom>
          <a:noFill/>
          <a:ln w="9525">
            <a:noFill/>
          </a:ln>
        </p:spPr>
      </p:pic>
      <p:pic>
        <p:nvPicPr>
          <p:cNvPr id="2097368" name="图片 7"/>
          <p:cNvPicPr>
            <a:picLocks noChangeAspect="1"/>
          </p:cNvPicPr>
          <p:nvPr/>
        </p:nvPicPr>
        <p:blipFill>
          <a:blip r:embed="rId5">
            <a:duotone>
              <a:prstClr val="black"/>
              <a:srgbClr val="F50303">
                <a:tint val="45000"/>
                <a:satMod val="400000"/>
              </a:srgbClr>
            </a:duotone>
          </a:blip>
          <a:stretch>
            <a:fillRect/>
          </a:stretch>
        </p:blipFill>
        <p:spPr>
          <a:xfrm>
            <a:off x="4559894" y="415507"/>
            <a:ext cx="2964101" cy="375952"/>
          </a:xfrm>
          <a:prstGeom prst="rect">
            <a:avLst/>
          </a:prstGeom>
        </p:spPr>
      </p:pic>
      <p:sp>
        <p:nvSpPr>
          <p:cNvPr id="1048959" name="文本框 6"/>
          <p:cNvSpPr txBox="1"/>
          <p:nvPr/>
        </p:nvSpPr>
        <p:spPr>
          <a:xfrm>
            <a:off x="4559893" y="216001"/>
            <a:ext cx="3636147" cy="472440"/>
          </a:xfrm>
          <a:prstGeom prst="rect">
            <a:avLst/>
          </a:prstGeom>
          <a:noFill/>
        </p:spPr>
        <p:txBody>
          <a:bodyPr wrap="square">
            <a:spAutoFit/>
          </a:bodyPr>
          <a:lstStyle/>
          <a:p>
            <a:pPr defTabSz="1219200" fontAlgn="base">
              <a:spcBef>
                <a:spcPct val="0"/>
              </a:spcBef>
              <a:spcAft>
                <a:spcPct val="0"/>
              </a:spcAft>
            </a:pPr>
            <a:r>
              <a:rPr lang="zh-CN" altLang="en-US" sz="2665" b="1" dirty="0">
                <a:solidFill>
                  <a:prstClr val="black"/>
                </a:solidFill>
                <a:latin typeface="黑体" panose="02010609060101010101" pitchFamily="49" charset="-122"/>
                <a:ea typeface="黑体" panose="02010609060101010101" pitchFamily="49" charset="-122"/>
              </a:rPr>
              <a:t>网上审批系统培训</a:t>
            </a:r>
          </a:p>
        </p:txBody>
      </p:sp>
      <p:sp>
        <p:nvSpPr>
          <p:cNvPr id="12" name="矩形: 圆角 1">
            <a:extLst>
              <a:ext uri="{FF2B5EF4-FFF2-40B4-BE49-F238E27FC236}">
                <a16:creationId xmlns:a16="http://schemas.microsoft.com/office/drawing/2014/main" id="{B4503F0F-FBC2-0353-00D8-67D36AE30B35}"/>
              </a:ext>
            </a:extLst>
          </p:cNvPr>
          <p:cNvSpPr/>
          <p:nvPr/>
        </p:nvSpPr>
        <p:spPr>
          <a:xfrm>
            <a:off x="318783" y="807878"/>
            <a:ext cx="11405164" cy="5834121"/>
          </a:xfrm>
          <a:prstGeom prst="roundRect">
            <a:avLst>
              <a:gd name="adj" fmla="val 12152"/>
            </a:avLst>
          </a:prstGeom>
          <a:solidFill>
            <a:srgbClr val="F8EEE6">
              <a:alpha val="60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60" name="矩形 9"/>
          <p:cNvSpPr/>
          <p:nvPr/>
        </p:nvSpPr>
        <p:spPr>
          <a:xfrm>
            <a:off x="507866" y="891865"/>
            <a:ext cx="11216080" cy="5704840"/>
          </a:xfrm>
          <a:prstGeom prst="rect">
            <a:avLst/>
          </a:prstGeom>
          <a:noFill/>
          <a:ln>
            <a:noFill/>
          </a:ln>
        </p:spPr>
        <p:txBody>
          <a:bodyPr wrap="square">
            <a:spAutoFit/>
          </a:bodyPr>
          <a:lstStyle/>
          <a:p>
            <a:pPr algn="just" defTabSz="1219200" fontAlgn="base">
              <a:lnSpc>
                <a:spcPct val="140000"/>
              </a:lnSpc>
              <a:spcBef>
                <a:spcPct val="0"/>
              </a:spcBef>
            </a:pP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基础附件：活动策划书、活动明细表、安全工作方案。（</a:t>
            </a: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除饭堂观影和预约外，其余活动必需</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a:t>
            </a:r>
            <a:endParaRPr lang="en-US" altLang="zh-CN"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endParaRPr>
          </a:p>
          <a:p>
            <a:pPr defTabSz="1219200" fontAlgn="base">
              <a:lnSpc>
                <a:spcPct val="140000"/>
              </a:lnSpc>
              <a:spcBef>
                <a:spcPct val="0"/>
              </a:spcBef>
            </a:pP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其余附件：</a:t>
            </a: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教二、教四、教五及大课室：</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课室借用单（教务处开具的电子版）；</a:t>
            </a:r>
            <a:endParaRPr lang="en-US" altLang="zh-CN"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endParaRPr>
          </a:p>
          <a:p>
            <a:pPr indent="1343660" defTabSz="1219200" fontAlgn="base">
              <a:lnSpc>
                <a:spcPct val="140000"/>
              </a:lnSpc>
              <a:spcBef>
                <a:spcPct val="0"/>
              </a:spcBef>
            </a:pP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同一生活区申请四个及以上摊位：</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摊位用途示意图（需要注明摊位的具体用途）；</a:t>
            </a:r>
            <a:endParaRPr lang="en-US" altLang="zh-CN"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endParaRPr>
          </a:p>
          <a:p>
            <a:pPr indent="1343660" defTabSz="1219200" fontAlgn="base">
              <a:lnSpc>
                <a:spcPct val="140000"/>
              </a:lnSpc>
              <a:spcBef>
                <a:spcPct val="0"/>
              </a:spcBef>
            </a:pP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横幅、宣传栏：</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海报或横幅的照片，并需要标明尺寸。（交表时须携带纸质版回执单）</a:t>
            </a:r>
            <a:endParaRPr lang="en-US" altLang="zh-CN"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endParaRPr>
          </a:p>
          <a:p>
            <a:pPr indent="1343660" defTabSz="1219200" fontAlgn="base">
              <a:lnSpc>
                <a:spcPct val="140000"/>
              </a:lnSpc>
              <a:spcBef>
                <a:spcPct val="0"/>
              </a:spcBef>
            </a:pP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活动人数超过三百人的大型活动</a:t>
            </a: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sym typeface="+mn-ea"/>
              </a:rPr>
              <a:t>：</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大型活动安全报备表；</a:t>
            </a:r>
            <a:endParaRPr lang="en-US" altLang="zh-CN"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endParaRPr>
          </a:p>
          <a:p>
            <a:pPr indent="1343660" defTabSz="1219200" fontAlgn="base">
              <a:lnSpc>
                <a:spcPct val="140000"/>
              </a:lnSpc>
              <a:spcBef>
                <a:spcPct val="0"/>
              </a:spcBef>
            </a:pP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讲座类活动</a:t>
            </a: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sym typeface="+mn-ea"/>
              </a:rPr>
              <a:t>：</a:t>
            </a:r>
            <a:r>
              <a:rPr lang="zh-CN" altLang="en-US" sz="2000" kern="100"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若讲师为校内人员</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，需以附件形式上传详细的《讲师资料》（包括但不限</a:t>
            </a:r>
          </a:p>
          <a:p>
            <a:pPr indent="1343660" defTabSz="1219200" fontAlgn="base">
              <a:lnSpc>
                <a:spcPct val="140000"/>
              </a:lnSpc>
              <a:spcBef>
                <a:spcPct val="0"/>
              </a:spcBef>
            </a:pP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于姓名、学院、职务等）；</a:t>
            </a:r>
            <a:r>
              <a:rPr lang="zh-CN" altLang="en-US" sz="2000" kern="100"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若讲师为校外人员</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，则在活动申请时需以附件形式提交党委</a:t>
            </a:r>
          </a:p>
          <a:p>
            <a:pPr indent="1343660" defTabSz="1219200" fontAlgn="base">
              <a:lnSpc>
                <a:spcPct val="140000"/>
              </a:lnSpc>
              <a:spcBef>
                <a:spcPct val="0"/>
              </a:spcBef>
            </a:pP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宣传部讲座审核通过后的证明；</a:t>
            </a:r>
            <a:endParaRPr lang="en-US" altLang="zh-CN"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endParaRPr>
          </a:p>
          <a:p>
            <a:pPr indent="1343660" defTabSz="1219200" fontAlgn="base">
              <a:lnSpc>
                <a:spcPct val="140000"/>
              </a:lnSpc>
              <a:spcBef>
                <a:spcPct val="0"/>
              </a:spcBef>
            </a:pP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课室观影类活动：</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影音播放登记表；</a:t>
            </a:r>
            <a:endParaRPr lang="en-US" altLang="zh-CN"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endParaRPr>
          </a:p>
          <a:p>
            <a:pPr indent="1343660" defTabSz="1219200" fontAlgn="base">
              <a:lnSpc>
                <a:spcPct val="140000"/>
              </a:lnSpc>
              <a:spcBef>
                <a:spcPct val="0"/>
              </a:spcBef>
            </a:pP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饭堂观影类活动：</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视频或视频内容截图；</a:t>
            </a:r>
            <a:endParaRPr lang="en-US" altLang="zh-CN"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endParaRPr>
          </a:p>
          <a:p>
            <a:pPr indent="1343660" defTabSz="1219200" fontAlgn="base">
              <a:lnSpc>
                <a:spcPct val="140000"/>
              </a:lnSpc>
              <a:spcBef>
                <a:spcPct val="0"/>
              </a:spcBef>
            </a:pP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校外活动：</a:t>
            </a: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保险单据（发票）。</a:t>
            </a:r>
            <a:endParaRPr lang="en-US" altLang="zh-CN"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endParaRPr>
          </a:p>
          <a:p>
            <a:pPr indent="1343660" defTabSz="1219200" fontAlgn="base">
              <a:lnSpc>
                <a:spcPct val="140000"/>
              </a:lnSpc>
              <a:spcBef>
                <a:spcPct val="0"/>
              </a:spcBef>
            </a:pPr>
            <a:r>
              <a:rPr lang="zh-CN" altLang="en-US" sz="2000" kern="100" dirty="0">
                <a:solidFill>
                  <a:prstClr val="black"/>
                </a:solidFill>
                <a:latin typeface="微软雅黑" panose="020B0503020204020204" pitchFamily="34" charset="-122"/>
                <a:ea typeface="微软雅黑" panose="020B0503020204020204" pitchFamily="34" charset="-122"/>
                <a:cs typeface="华文仿宋" panose="02010600040101010101" pitchFamily="2" charset="-122"/>
              </a:rPr>
              <a:t>注：</a:t>
            </a:r>
            <a:r>
              <a:rPr lang="zh-CN" altLang="en-US" sz="2000" kern="100" dirty="0">
                <a:solidFill>
                  <a:srgbClr val="000000"/>
                </a:solidFill>
                <a:latin typeface="微软雅黑" panose="020B0503020204020204" pitchFamily="34" charset="-122"/>
                <a:ea typeface="微软雅黑" panose="020B0503020204020204" pitchFamily="34" charset="-122"/>
                <a:cs typeface="华文仿宋" panose="02010600040101010101" pitchFamily="2" charset="-122"/>
              </a:rPr>
              <a:t>原则上其余场地需求须活动申请前与场地管理方申请取得场地使用权，并上传场地</a:t>
            </a:r>
            <a:endParaRPr lang="en-US" altLang="zh-CN" sz="2000" kern="100" dirty="0">
              <a:solidFill>
                <a:srgbClr val="000000"/>
              </a:solidFill>
              <a:latin typeface="微软雅黑" panose="020B0503020204020204" pitchFamily="34" charset="-122"/>
              <a:ea typeface="微软雅黑" panose="020B0503020204020204" pitchFamily="34" charset="-122"/>
              <a:cs typeface="华文仿宋" panose="02010600040101010101" pitchFamily="2" charset="-122"/>
            </a:endParaRPr>
          </a:p>
          <a:p>
            <a:pPr indent="1343660" defTabSz="1219200" fontAlgn="base">
              <a:lnSpc>
                <a:spcPct val="140000"/>
              </a:lnSpc>
              <a:spcBef>
                <a:spcPct val="0"/>
              </a:spcBef>
            </a:pPr>
            <a:r>
              <a:rPr lang="zh-CN" altLang="en-US" sz="2000" kern="100" dirty="0">
                <a:solidFill>
                  <a:srgbClr val="000000"/>
                </a:solidFill>
                <a:latin typeface="微软雅黑" panose="020B0503020204020204" pitchFamily="34" charset="-122"/>
                <a:ea typeface="微软雅黑" panose="020B0503020204020204" pitchFamily="34" charset="-122"/>
                <a:cs typeface="华文仿宋" panose="02010600040101010101" pitchFamily="2" charset="-122"/>
              </a:rPr>
              <a:t>许可证明（如该场地管理方无法提供证明，需在场地需求中说明）</a:t>
            </a:r>
            <a:r>
              <a:rPr lang="zh-CN" altLang="en-US" sz="2000"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rPr>
              <a:t>。</a:t>
            </a:r>
            <a:endParaRPr lang="en-US" altLang="zh-CN" sz="2135" kern="100" dirty="0">
              <a:solidFill>
                <a:srgbClr val="FF0000"/>
              </a:solidFill>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1048961" name="圆角矩形 26"/>
          <p:cNvSpPr/>
          <p:nvPr/>
        </p:nvSpPr>
        <p:spPr>
          <a:xfrm>
            <a:off x="8606712" y="193159"/>
            <a:ext cx="1440000" cy="499200"/>
          </a:xfrm>
          <a:prstGeom prst="roundRect">
            <a:avLst>
              <a:gd name="adj" fmla="val 910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4965" fontAlgn="base">
              <a:spcBef>
                <a:spcPct val="0"/>
              </a:spcBef>
              <a:spcAft>
                <a:spcPct val="0"/>
              </a:spcAft>
            </a:pPr>
            <a:r>
              <a:rPr lang="zh-CN" altLang="en-US" sz="2135" b="1" dirty="0">
                <a:solidFill>
                  <a:prstClr val="white"/>
                </a:solidFill>
                <a:latin typeface="微软雅黑" panose="020B0503020204020204" pitchFamily="34" charset="-122"/>
                <a:ea typeface="微软雅黑" panose="020B0503020204020204" pitchFamily="34" charset="-122"/>
              </a:rPr>
              <a:t>附件上传</a:t>
            </a:r>
            <a:endParaRPr lang="zh-CN" altLang="en-US" sz="1865" dirty="0">
              <a:solidFill>
                <a:prstClr val="white"/>
              </a:solidFill>
              <a:latin typeface="微软雅黑" panose="020B0503020204020204" pitchFamily="34" charset="-122"/>
              <a:ea typeface="微软雅黑" panose="020B0503020204020204" pitchFamily="34" charset="-122"/>
            </a:endParaRPr>
          </a:p>
        </p:txBody>
      </p:sp>
      <p:grpSp>
        <p:nvGrpSpPr>
          <p:cNvPr id="324" name="组合 12"/>
          <p:cNvGrpSpPr/>
          <p:nvPr/>
        </p:nvGrpSpPr>
        <p:grpSpPr>
          <a:xfrm>
            <a:off x="102416" y="13367"/>
            <a:ext cx="3326947" cy="844863"/>
            <a:chOff x="102416" y="13367"/>
            <a:chExt cx="3326947" cy="844863"/>
          </a:xfrm>
        </p:grpSpPr>
        <p:pic>
          <p:nvPicPr>
            <p:cNvPr id="2097369" name="图片 13" descr="6ad9f54860ac393af1f881146218cc7"/>
            <p:cNvPicPr>
              <a:picLocks noChangeAspect="1"/>
            </p:cNvPicPr>
            <p:nvPr/>
          </p:nvPicPr>
          <p:blipFill>
            <a:blip r:embed="rId6"/>
            <a:stretch>
              <a:fillRect/>
            </a:stretch>
          </p:blipFill>
          <p:spPr>
            <a:xfrm>
              <a:off x="892658" y="65690"/>
              <a:ext cx="2536705" cy="792540"/>
            </a:xfrm>
            <a:prstGeom prst="rect">
              <a:avLst/>
            </a:prstGeom>
          </p:spPr>
        </p:pic>
        <p:pic>
          <p:nvPicPr>
            <p:cNvPr id="2097370" name="图片 14" descr="C:\Users\a9417\Desktop\团委\团徽团旗\团徽1024_1044.png团徽1024_1044"/>
            <p:cNvPicPr>
              <a:picLocks noChangeAspect="1"/>
            </p:cNvPicPr>
            <p:nvPr/>
          </p:nvPicPr>
          <p:blipFill>
            <a:blip r:embed="rId7"/>
            <a:srcRect/>
            <a:stretch>
              <a:fillRect/>
            </a:stretch>
          </p:blipFill>
          <p:spPr>
            <a:xfrm>
              <a:off x="102416" y="13367"/>
              <a:ext cx="790242" cy="805906"/>
            </a:xfrm>
            <a:prstGeom prst="rect">
              <a:avLst/>
            </a:prstGeom>
          </p:spPr>
        </p:pic>
      </p:grpSp>
    </p:spTree>
  </p:cSld>
  <p:clrMapOvr>
    <a:masterClrMapping/>
  </p:clrMapOvr>
  <p:transition spd="slow"/>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970</Words>
  <Application>Microsoft Office PowerPoint</Application>
  <PresentationFormat>宽屏</PresentationFormat>
  <Paragraphs>90</Paragraphs>
  <Slides>13</Slides>
  <Notes>11</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等线</vt:lpstr>
      <vt:lpstr>等线 Light</vt:lpstr>
      <vt:lpstr>方正粗黑宋简体</vt:lpstr>
      <vt:lpstr>黑体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徐大炜</dc:creator>
  <cp:lastModifiedBy>谢 兴东</cp:lastModifiedBy>
  <cp:revision>5</cp:revision>
  <dcterms:created xsi:type="dcterms:W3CDTF">2022-05-12T20:27:30Z</dcterms:created>
  <dcterms:modified xsi:type="dcterms:W3CDTF">2022-05-15T13:29:39Z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2052-3.9.1.6204</vt:lpwstr>
  </property>
  <property fmtid="{D5CDD505-2E9C-101B-9397-08002B2CF9AE}" pid="3" name="ICV">
    <vt:lpwstr>d1c4bbe859c549d8a3a877b4ba35fe8b</vt:lpwstr>
  </property>
</Properties>
</file>